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307" r:id="rId3"/>
    <p:sldId id="310" r:id="rId4"/>
    <p:sldId id="280" r:id="rId5"/>
    <p:sldId id="311" r:id="rId6"/>
    <p:sldId id="312" r:id="rId7"/>
    <p:sldId id="313" r:id="rId8"/>
    <p:sldId id="315" r:id="rId9"/>
    <p:sldId id="314" r:id="rId10"/>
    <p:sldId id="316" r:id="rId11"/>
    <p:sldId id="317" r:id="rId12"/>
    <p:sldId id="318" r:id="rId13"/>
    <p:sldId id="320"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10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3E27B-39B2-40E2-A337-DCBAA01AC017}" type="datetimeFigureOut">
              <a:rPr lang="ru-RU" smtClean="0"/>
              <a:pPr/>
              <a:t>22.10.2013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AD46C-996B-435A-87AD-A7E45E86312D}" type="slidenum">
              <a:rPr lang="ru-RU" smtClean="0"/>
              <a:pPr/>
              <a:t>‹#›</a:t>
            </a:fld>
            <a:endParaRPr lang="ru-RU"/>
          </a:p>
        </p:txBody>
      </p:sp>
    </p:spTree>
    <p:extLst>
      <p:ext uri="{BB962C8B-B14F-4D97-AF65-F5344CB8AC3E}">
        <p14:creationId xmlns:p14="http://schemas.microsoft.com/office/powerpoint/2010/main" val="11560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E08A221A-E883-4D76-8485-1A564D0EF73C}" type="datetimeFigureOut">
              <a:rPr lang="ru-RU"/>
              <a:pPr>
                <a:defRPr/>
              </a:pPr>
              <a:t>22.10.2013</a:t>
            </a:fld>
            <a:endParaRPr lang="ru-RU" dirty="0"/>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7EE99BAE-F9DB-4E6F-88D8-4B4EA7B968B0}" type="slidenum">
              <a:rPr lang="ru-RU"/>
              <a:pPr>
                <a:defRPr/>
              </a:pPr>
              <a:t>‹#›</a:t>
            </a:fld>
            <a:endParaRPr lang="ru-RU" dirty="0"/>
          </a:p>
        </p:txBody>
      </p:sp>
    </p:spTree>
    <p:extLst>
      <p:ext uri="{BB962C8B-B14F-4D97-AF65-F5344CB8AC3E}">
        <p14:creationId xmlns:p14="http://schemas.microsoft.com/office/powerpoint/2010/main" val="105318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961EF4A-2956-48ED-B6A9-F8A14858F34A}" type="datetimeFigureOut">
              <a:rPr lang="ru-RU"/>
              <a:pPr>
                <a:defRPr/>
              </a:pPr>
              <a:t>22.10.2013</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2A7D069-2761-421C-A285-D10CA1A3590A}" type="slidenum">
              <a:rPr lang="ru-RU"/>
              <a:pPr>
                <a:defRPr/>
              </a:pPr>
              <a:t>‹#›</a:t>
            </a:fld>
            <a:endParaRPr lang="ru-RU" dirty="0"/>
          </a:p>
        </p:txBody>
      </p:sp>
    </p:spTree>
    <p:extLst>
      <p:ext uri="{BB962C8B-B14F-4D97-AF65-F5344CB8AC3E}">
        <p14:creationId xmlns:p14="http://schemas.microsoft.com/office/powerpoint/2010/main" val="237467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B19A24E-17B3-4471-A195-60161B1A6085}" type="datetimeFigureOut">
              <a:rPr lang="ru-RU"/>
              <a:pPr>
                <a:defRPr/>
              </a:pPr>
              <a:t>22.10.2013</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AFD4866-AE47-48F2-BDA1-D03BE10613C6}" type="slidenum">
              <a:rPr lang="ru-RU"/>
              <a:pPr>
                <a:defRPr/>
              </a:pPr>
              <a:t>‹#›</a:t>
            </a:fld>
            <a:endParaRPr lang="ru-RU" dirty="0"/>
          </a:p>
        </p:txBody>
      </p:sp>
    </p:spTree>
    <p:extLst>
      <p:ext uri="{BB962C8B-B14F-4D97-AF65-F5344CB8AC3E}">
        <p14:creationId xmlns:p14="http://schemas.microsoft.com/office/powerpoint/2010/main" val="183967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C31AED4-E088-47F8-891F-12B4CFE28BB0}" type="datetimeFigureOut">
              <a:rPr lang="ru-RU"/>
              <a:pPr>
                <a:defRPr/>
              </a:pPr>
              <a:t>22.10.2013</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44F48E3-5444-467E-AF8C-74B46B936FD0}" type="slidenum">
              <a:rPr lang="ru-RU"/>
              <a:pPr>
                <a:defRPr/>
              </a:pPr>
              <a:t>‹#›</a:t>
            </a:fld>
            <a:endParaRPr lang="ru-RU" dirty="0"/>
          </a:p>
        </p:txBody>
      </p:sp>
    </p:spTree>
    <p:extLst>
      <p:ext uri="{BB962C8B-B14F-4D97-AF65-F5344CB8AC3E}">
        <p14:creationId xmlns:p14="http://schemas.microsoft.com/office/powerpoint/2010/main" val="223860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0088D5F6-A06A-4C43-A29E-29B0E17A6FF1}" type="datetimeFigureOut">
              <a:rPr lang="ru-RU"/>
              <a:pPr>
                <a:defRPr/>
              </a:pPr>
              <a:t>22.10.2013</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B0D7621-A1BA-4913-899E-4BE56BD6C1D6}" type="slidenum">
              <a:rPr lang="ru-RU"/>
              <a:pPr>
                <a:defRPr/>
              </a:pPr>
              <a:t>‹#›</a:t>
            </a:fld>
            <a:endParaRPr lang="ru-RU" dirty="0"/>
          </a:p>
        </p:txBody>
      </p:sp>
    </p:spTree>
    <p:extLst>
      <p:ext uri="{BB962C8B-B14F-4D97-AF65-F5344CB8AC3E}">
        <p14:creationId xmlns:p14="http://schemas.microsoft.com/office/powerpoint/2010/main" val="24324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060CCF3-213E-4B45-8AE9-C2805372828D}" type="datetimeFigureOut">
              <a:rPr lang="ru-RU"/>
              <a:pPr>
                <a:defRPr/>
              </a:pPr>
              <a:t>22.10.2013</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7AE156A-FF92-4153-BECE-8F15C1640B90}" type="slidenum">
              <a:rPr lang="ru-RU"/>
              <a:pPr>
                <a:defRPr/>
              </a:pPr>
              <a:t>‹#›</a:t>
            </a:fld>
            <a:endParaRPr lang="ru-RU" dirty="0"/>
          </a:p>
        </p:txBody>
      </p:sp>
    </p:spTree>
    <p:extLst>
      <p:ext uri="{BB962C8B-B14F-4D97-AF65-F5344CB8AC3E}">
        <p14:creationId xmlns:p14="http://schemas.microsoft.com/office/powerpoint/2010/main" val="246222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180FB672-01FF-4C84-B18E-154ECFB99841}" type="datetimeFigureOut">
              <a:rPr lang="ru-RU"/>
              <a:pPr>
                <a:defRPr/>
              </a:pPr>
              <a:t>22.10.2013</a:t>
            </a:fld>
            <a:endParaRPr lang="ru-RU" dirty="0"/>
          </a:p>
        </p:txBody>
      </p:sp>
      <p:sp>
        <p:nvSpPr>
          <p:cNvPr id="8" name="Номер слайда 26"/>
          <p:cNvSpPr>
            <a:spLocks noGrp="1"/>
          </p:cNvSpPr>
          <p:nvPr>
            <p:ph type="sldNum" sz="quarter" idx="11"/>
          </p:nvPr>
        </p:nvSpPr>
        <p:spPr/>
        <p:txBody>
          <a:bodyPr rtlCol="0"/>
          <a:lstStyle>
            <a:lvl1pPr>
              <a:defRPr/>
            </a:lvl1pPr>
          </a:lstStyle>
          <a:p>
            <a:pPr>
              <a:defRPr/>
            </a:pPr>
            <a:fld id="{41C35720-23D2-491F-9A31-008C8F1229F5}" type="slidenum">
              <a:rPr lang="ru-RU"/>
              <a:pPr>
                <a:defRPr/>
              </a:pPr>
              <a:t>‹#›</a:t>
            </a:fld>
            <a:endParaRPr lang="ru-RU" dirty="0"/>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55392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251E34AB-0099-4986-8876-17FE2C98DDF3}" type="datetimeFigureOut">
              <a:rPr lang="ru-RU"/>
              <a:pPr>
                <a:defRPr/>
              </a:pPr>
              <a:t>22.10.2013</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50F8EF9-985E-43C2-8C2B-DCABF12A0AAB}" type="slidenum">
              <a:rPr lang="ru-RU"/>
              <a:pPr>
                <a:defRPr/>
              </a:pPr>
              <a:t>‹#›</a:t>
            </a:fld>
            <a:endParaRPr lang="ru-RU" dirty="0"/>
          </a:p>
        </p:txBody>
      </p:sp>
    </p:spTree>
    <p:extLst>
      <p:ext uri="{BB962C8B-B14F-4D97-AF65-F5344CB8AC3E}">
        <p14:creationId xmlns:p14="http://schemas.microsoft.com/office/powerpoint/2010/main" val="314848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FFDC631-9D18-4DC8-BFD3-1679C01937E9}" type="datetimeFigureOut">
              <a:rPr lang="ru-RU"/>
              <a:pPr>
                <a:defRPr/>
              </a:pPr>
              <a:t>22.10.2013</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00BC0C55-1607-4DA7-B138-105093890F4C}" type="slidenum">
              <a:rPr lang="ru-RU"/>
              <a:pPr>
                <a:defRPr/>
              </a:pPr>
              <a:t>‹#›</a:t>
            </a:fld>
            <a:endParaRPr lang="ru-RU" dirty="0"/>
          </a:p>
        </p:txBody>
      </p:sp>
    </p:spTree>
    <p:extLst>
      <p:ext uri="{BB962C8B-B14F-4D97-AF65-F5344CB8AC3E}">
        <p14:creationId xmlns:p14="http://schemas.microsoft.com/office/powerpoint/2010/main" val="355091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03918E5-6D89-452B-99D3-D4144D0AC334}" type="datetimeFigureOut">
              <a:rPr lang="ru-RU"/>
              <a:pPr>
                <a:defRPr/>
              </a:pPr>
              <a:t>22.10.2013</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76567E8-8ECB-43B6-97B3-43FB73641C9C}" type="slidenum">
              <a:rPr lang="ru-RU"/>
              <a:pPr>
                <a:defRPr/>
              </a:pPr>
              <a:t>‹#›</a:t>
            </a:fld>
            <a:endParaRPr lang="ru-RU" dirty="0"/>
          </a:p>
        </p:txBody>
      </p:sp>
    </p:spTree>
    <p:extLst>
      <p:ext uri="{BB962C8B-B14F-4D97-AF65-F5344CB8AC3E}">
        <p14:creationId xmlns:p14="http://schemas.microsoft.com/office/powerpoint/2010/main" val="372401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476BD4FF-2FBA-44E6-B029-1FD1A5913AB0}" type="datetimeFigureOut">
              <a:rPr lang="ru-RU"/>
              <a:pPr>
                <a:defRPr/>
              </a:pPr>
              <a:t>22.10.2013</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2935DC2-FE69-4678-8F6B-F12C8F30BE6B}" type="slidenum">
              <a:rPr lang="ru-RU"/>
              <a:pPr>
                <a:defRPr/>
              </a:pPr>
              <a:t>‹#›</a:t>
            </a:fld>
            <a:endParaRPr lang="ru-RU" dirty="0"/>
          </a:p>
        </p:txBody>
      </p:sp>
    </p:spTree>
    <p:extLst>
      <p:ext uri="{BB962C8B-B14F-4D97-AF65-F5344CB8AC3E}">
        <p14:creationId xmlns:p14="http://schemas.microsoft.com/office/powerpoint/2010/main" val="111983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983BDF95-95C6-4DDB-8FB1-EEECD68431B0}" type="datetimeFigureOut">
              <a:rPr lang="ru-RU"/>
              <a:pPr>
                <a:defRPr/>
              </a:pPr>
              <a:t>22.10.2013</a:t>
            </a:fld>
            <a:endParaRPr lang="ru-RU" dirty="0"/>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D8F57F44-3F00-484C-9F7D-3C2D82F2BA6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69" r:id="rId1"/>
    <p:sldLayoutId id="2147483761" r:id="rId2"/>
    <p:sldLayoutId id="2147483762" r:id="rId3"/>
    <p:sldLayoutId id="2147483763" r:id="rId4"/>
    <p:sldLayoutId id="2147483770" r:id="rId5"/>
    <p:sldLayoutId id="2147483771"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lectronicdesign.com/" TargetMode="External"/><Relationship Id="rId1" Type="http://schemas.openxmlformats.org/officeDocument/2006/relationships/slideLayout" Target="../slideLayouts/slideLayout2.xml"/><Relationship Id="rId5" Type="http://schemas.openxmlformats.org/officeDocument/2006/relationships/hyperlink" Target="http://mti.com/"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3" Type="http://schemas.openxmlformats.org/officeDocument/2006/relationships/oleObject" Target="../embeddings/oleObject1.bin"/><Relationship Id="rId21" Type="http://schemas.openxmlformats.org/officeDocument/2006/relationships/oleObject" Target="../embeddings/oleObject17.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6.bin"/><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oleObject" Target="../embeddings/oleObject11.bin"/><Relationship Id="rId10" Type="http://schemas.openxmlformats.org/officeDocument/2006/relationships/oleObject" Target="../embeddings/oleObject6.bin"/><Relationship Id="rId19" Type="http://schemas.openxmlformats.org/officeDocument/2006/relationships/oleObject" Target="../embeddings/oleObject15.bin"/><Relationship Id="rId4" Type="http://schemas.openxmlformats.org/officeDocument/2006/relationships/image" Target="../media/image8.emf"/><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7.bin"/><Relationship Id="rId18" Type="http://schemas.openxmlformats.org/officeDocument/2006/relationships/oleObject" Target="../embeddings/oleObject31.bin"/><Relationship Id="rId26" Type="http://schemas.openxmlformats.org/officeDocument/2006/relationships/oleObject" Target="../embeddings/oleObject39.bin"/><Relationship Id="rId3" Type="http://schemas.openxmlformats.org/officeDocument/2006/relationships/oleObject" Target="../embeddings/oleObject18.bin"/><Relationship Id="rId21" Type="http://schemas.openxmlformats.org/officeDocument/2006/relationships/oleObject" Target="../embeddings/oleObject34.bin"/><Relationship Id="rId7" Type="http://schemas.openxmlformats.org/officeDocument/2006/relationships/oleObject" Target="../embeddings/oleObject21.bin"/><Relationship Id="rId12" Type="http://schemas.openxmlformats.org/officeDocument/2006/relationships/oleObject" Target="../embeddings/oleObject26.bin"/><Relationship Id="rId17" Type="http://schemas.openxmlformats.org/officeDocument/2006/relationships/oleObject" Target="../embeddings/oleObject30.bin"/><Relationship Id="rId25"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9.emf"/><Relationship Id="rId20" Type="http://schemas.openxmlformats.org/officeDocument/2006/relationships/oleObject" Target="../embeddings/oleObject33.bin"/><Relationship Id="rId29" Type="http://schemas.openxmlformats.org/officeDocument/2006/relationships/oleObject" Target="../embeddings/oleObject42.bin"/><Relationship Id="rId1" Type="http://schemas.openxmlformats.org/officeDocument/2006/relationships/vmlDrawing" Target="../drawings/vmlDrawing2.vml"/><Relationship Id="rId6" Type="http://schemas.openxmlformats.org/officeDocument/2006/relationships/oleObject" Target="../embeddings/oleObject20.bin"/><Relationship Id="rId11" Type="http://schemas.openxmlformats.org/officeDocument/2006/relationships/oleObject" Target="../embeddings/oleObject25.bin"/><Relationship Id="rId24" Type="http://schemas.openxmlformats.org/officeDocument/2006/relationships/oleObject" Target="../embeddings/oleObject37.bin"/><Relationship Id="rId5" Type="http://schemas.openxmlformats.org/officeDocument/2006/relationships/oleObject" Target="../embeddings/oleObject19.bin"/><Relationship Id="rId15" Type="http://schemas.openxmlformats.org/officeDocument/2006/relationships/oleObject" Target="../embeddings/oleObject29.bin"/><Relationship Id="rId23" Type="http://schemas.openxmlformats.org/officeDocument/2006/relationships/oleObject" Target="../embeddings/oleObject36.bin"/><Relationship Id="rId28" Type="http://schemas.openxmlformats.org/officeDocument/2006/relationships/oleObject" Target="../embeddings/oleObject41.bin"/><Relationship Id="rId10" Type="http://schemas.openxmlformats.org/officeDocument/2006/relationships/oleObject" Target="../embeddings/oleObject24.bin"/><Relationship Id="rId19" Type="http://schemas.openxmlformats.org/officeDocument/2006/relationships/oleObject" Target="../embeddings/oleObject32.bin"/><Relationship Id="rId4" Type="http://schemas.openxmlformats.org/officeDocument/2006/relationships/image" Target="../media/image8.emf"/><Relationship Id="rId9" Type="http://schemas.openxmlformats.org/officeDocument/2006/relationships/oleObject" Target="../embeddings/oleObject23.bin"/><Relationship Id="rId14" Type="http://schemas.openxmlformats.org/officeDocument/2006/relationships/oleObject" Target="../embeddings/oleObject28.bin"/><Relationship Id="rId22" Type="http://schemas.openxmlformats.org/officeDocument/2006/relationships/oleObject" Target="../embeddings/oleObject35.bin"/><Relationship Id="rId27" Type="http://schemas.openxmlformats.org/officeDocument/2006/relationships/oleObject" Target="../embeddings/oleObject40.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32785" y="188640"/>
            <a:ext cx="7267607" cy="33207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122" name="Заголовок 1"/>
          <p:cNvSpPr>
            <a:spLocks noGrp="1"/>
          </p:cNvSpPr>
          <p:nvPr>
            <p:ph type="ctrTitle"/>
          </p:nvPr>
        </p:nvSpPr>
        <p:spPr>
          <a:xfrm>
            <a:off x="1226368" y="1819008"/>
            <a:ext cx="6658000" cy="1470025"/>
          </a:xfrm>
        </p:spPr>
        <p:txBody>
          <a:bodyPr/>
          <a:lstStyle/>
          <a:p>
            <a:pPr eaLnBrk="1" hangingPunct="1"/>
            <a:r>
              <a:rPr lang="ru-RU" sz="3600" b="1" dirty="0" smtClean="0">
                <a:solidFill>
                  <a:schemeClr val="tx2"/>
                </a:solidFill>
                <a:latin typeface="+mn-lt"/>
                <a:ea typeface="+mn-ea"/>
                <a:cs typeface="+mn-cs"/>
              </a:rPr>
              <a:t>Молекулярная </a:t>
            </a:r>
            <a:r>
              <a:rPr lang="ru-RU" sz="3600" b="1" dirty="0">
                <a:solidFill>
                  <a:schemeClr val="tx2"/>
                </a:solidFill>
                <a:latin typeface="+mn-lt"/>
                <a:ea typeface="+mn-ea"/>
                <a:cs typeface="+mn-cs"/>
              </a:rPr>
              <a:t>динамика: </a:t>
            </a:r>
            <a:r>
              <a:rPr lang="en-US" sz="3600" b="1" dirty="0">
                <a:solidFill>
                  <a:schemeClr val="tx2"/>
                </a:solidFill>
                <a:latin typeface="+mn-lt"/>
                <a:ea typeface="+mn-ea"/>
                <a:cs typeface="+mn-cs"/>
              </a:rPr>
              <a:t/>
            </a:r>
            <a:br>
              <a:rPr lang="en-US" sz="3600" b="1" dirty="0">
                <a:solidFill>
                  <a:schemeClr val="tx2"/>
                </a:solidFill>
                <a:latin typeface="+mn-lt"/>
                <a:ea typeface="+mn-ea"/>
                <a:cs typeface="+mn-cs"/>
              </a:rPr>
            </a:br>
            <a:r>
              <a:rPr lang="ru-RU" sz="3600" b="1" dirty="0" smtClean="0">
                <a:solidFill>
                  <a:schemeClr val="tx2"/>
                </a:solidFill>
                <a:latin typeface="+mn-lt"/>
                <a:ea typeface="+mn-ea"/>
                <a:cs typeface="+mn-cs"/>
              </a:rPr>
              <a:t>вчера</a:t>
            </a:r>
            <a:r>
              <a:rPr lang="ru-RU" sz="3600" b="1" dirty="0">
                <a:solidFill>
                  <a:schemeClr val="tx2"/>
                </a:solidFill>
                <a:latin typeface="+mn-lt"/>
                <a:ea typeface="+mn-ea"/>
                <a:cs typeface="+mn-cs"/>
              </a:rPr>
              <a:t>, сегодня, </a:t>
            </a:r>
            <a:r>
              <a:rPr lang="ru-RU" sz="3600" b="1" dirty="0" smtClean="0">
                <a:solidFill>
                  <a:schemeClr val="tx2"/>
                </a:solidFill>
                <a:latin typeface="+mn-lt"/>
                <a:ea typeface="+mn-ea"/>
                <a:cs typeface="+mn-cs"/>
              </a:rPr>
              <a:t>завтра</a:t>
            </a:r>
            <a:r>
              <a:rPr lang="ru-RU" sz="2400" b="1" dirty="0">
                <a:solidFill>
                  <a:schemeClr val="tx2"/>
                </a:solidFill>
                <a:latin typeface="+mn-lt"/>
                <a:ea typeface="+mn-ea"/>
                <a:cs typeface="+mn-cs"/>
              </a:rPr>
              <a:t/>
            </a:r>
            <a:br>
              <a:rPr lang="ru-RU" sz="2400" b="1" dirty="0">
                <a:solidFill>
                  <a:schemeClr val="tx2"/>
                </a:solidFill>
                <a:latin typeface="+mn-lt"/>
                <a:ea typeface="+mn-ea"/>
                <a:cs typeface="+mn-cs"/>
              </a:rPr>
            </a:br>
            <a:r>
              <a:rPr lang="en-US" sz="2800" b="1" dirty="0" smtClean="0">
                <a:solidFill>
                  <a:schemeClr val="tx1"/>
                </a:solidFill>
              </a:rPr>
              <a:t/>
            </a:r>
            <a:br>
              <a:rPr lang="en-US" sz="2800" b="1" dirty="0" smtClean="0">
                <a:solidFill>
                  <a:schemeClr val="tx1"/>
                </a:solidFill>
              </a:rPr>
            </a:br>
            <a:r>
              <a:rPr lang="ru-RU" sz="2400" b="1" dirty="0">
                <a:solidFill>
                  <a:schemeClr val="tx2"/>
                </a:solidFill>
                <a:latin typeface="+mn-lt"/>
                <a:ea typeface="+mn-ea"/>
                <a:cs typeface="+mn-cs"/>
              </a:rPr>
              <a:t>Белкин А.А</a:t>
            </a:r>
            <a:r>
              <a:rPr lang="ru-RU" sz="2400" b="1" dirty="0" smtClean="0">
                <a:solidFill>
                  <a:schemeClr val="tx2"/>
                </a:solidFill>
                <a:latin typeface="+mn-lt"/>
                <a:ea typeface="+mn-ea"/>
                <a:cs typeface="+mn-cs"/>
              </a:rPr>
              <a:t>.</a:t>
            </a:r>
            <a:endParaRPr lang="ru-RU" sz="2400" b="1" dirty="0">
              <a:solidFill>
                <a:schemeClr val="tx2"/>
              </a:solidFill>
              <a:latin typeface="+mn-lt"/>
              <a:ea typeface="+mn-ea"/>
              <a:cs typeface="+mn-cs"/>
            </a:endParaRPr>
          </a:p>
        </p:txBody>
      </p:sp>
      <p:sp>
        <p:nvSpPr>
          <p:cNvPr id="2"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Подзаголовок 2"/>
          <p:cNvSpPr txBox="1">
            <a:spLocks/>
          </p:cNvSpPr>
          <p:nvPr/>
        </p:nvSpPr>
        <p:spPr bwMode="auto">
          <a:xfrm>
            <a:off x="179512" y="4628728"/>
            <a:ext cx="79928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4008" indent="0" algn="l" rtl="0" eaLnBrk="0" fontAlgn="base" hangingPunct="0">
              <a:spcBef>
                <a:spcPts val="300"/>
              </a:spcBef>
              <a:spcAft>
                <a:spcPct val="0"/>
              </a:spcAft>
              <a:buClr>
                <a:srgbClr val="A04DA3"/>
              </a:buClr>
              <a:buFont typeface="Georgia" pitchFamily="18" charset="0"/>
              <a:buNone/>
              <a:defRPr sz="2400" kern="1200">
                <a:solidFill>
                  <a:schemeClr val="tx2"/>
                </a:solidFill>
                <a:latin typeface="+mn-lt"/>
                <a:ea typeface="+mn-ea"/>
                <a:cs typeface="+mn-cs"/>
              </a:defRPr>
            </a:lvl1pPr>
            <a:lvl2pPr marL="457200" indent="0" algn="ctr" rtl="0" eaLnBrk="0" fontAlgn="base" hangingPunct="0">
              <a:spcBef>
                <a:spcPts val="300"/>
              </a:spcBef>
              <a:spcAft>
                <a:spcPct val="0"/>
              </a:spcAft>
              <a:buClr>
                <a:schemeClr val="accent2"/>
              </a:buClr>
              <a:buFont typeface="Georgia" pitchFamily="18" charset="0"/>
              <a:buNone/>
              <a:defRPr sz="2600" kern="1200">
                <a:solidFill>
                  <a:schemeClr val="accent2"/>
                </a:solidFill>
                <a:latin typeface="+mn-lt"/>
                <a:ea typeface="+mn-ea"/>
                <a:cs typeface="+mn-cs"/>
              </a:defRPr>
            </a:lvl2pPr>
            <a:lvl3pPr marL="914400" indent="0" algn="ctr" rtl="0" eaLnBrk="0" fontAlgn="base" hangingPunct="0">
              <a:spcBef>
                <a:spcPts val="300"/>
              </a:spcBef>
              <a:spcAft>
                <a:spcPct val="0"/>
              </a:spcAft>
              <a:buClr>
                <a:schemeClr val="accent1"/>
              </a:buClr>
              <a:buFont typeface="Wingdings 2" pitchFamily="18" charset="2"/>
              <a:buNone/>
              <a:defRPr sz="2400" kern="1200">
                <a:solidFill>
                  <a:schemeClr val="accent1"/>
                </a:solidFill>
                <a:latin typeface="+mn-lt"/>
                <a:ea typeface="+mn-ea"/>
                <a:cs typeface="+mn-cs"/>
              </a:defRPr>
            </a:lvl3pPr>
            <a:lvl4pPr marL="1371600" indent="0" algn="ctr" rtl="0" eaLnBrk="0" fontAlgn="base" hangingPunct="0">
              <a:spcBef>
                <a:spcPts val="300"/>
              </a:spcBef>
              <a:spcAft>
                <a:spcPct val="0"/>
              </a:spcAft>
              <a:buClr>
                <a:schemeClr val="accent1"/>
              </a:buClr>
              <a:buFont typeface="Wingdings 2" pitchFamily="18" charset="2"/>
              <a:buNone/>
              <a:defRPr sz="2200" kern="1200">
                <a:solidFill>
                  <a:schemeClr val="accent1"/>
                </a:solidFill>
                <a:latin typeface="+mn-lt"/>
                <a:ea typeface="+mn-ea"/>
                <a:cs typeface="+mn-cs"/>
              </a:defRPr>
            </a:lvl4pPr>
            <a:lvl5pPr marL="1828800" indent="0" algn="ctr" rtl="0" eaLnBrk="0" fontAlgn="base" hangingPunct="0">
              <a:spcBef>
                <a:spcPts val="300"/>
              </a:spcBef>
              <a:spcAft>
                <a:spcPct val="0"/>
              </a:spcAft>
              <a:buClr>
                <a:srgbClr val="A04DA3"/>
              </a:buClr>
              <a:buFont typeface="Georgia" pitchFamily="18" charset="0"/>
              <a:buNone/>
              <a:defRPr sz="2000" kern="1200">
                <a:solidFill>
                  <a:srgbClr val="A04DA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63500" eaLnBrk="1" hangingPunct="1"/>
            <a:r>
              <a:rPr lang="ru-RU" sz="1400" dirty="0" smtClean="0"/>
              <a:t>Научно-популярный материал создан при выполнении проекта № 14.B37.21.1639</a:t>
            </a:r>
            <a:r>
              <a:rPr lang="en-US" sz="1400" dirty="0" smtClean="0"/>
              <a:t> </a:t>
            </a:r>
            <a:r>
              <a:rPr lang="ru-RU" sz="1400" dirty="0" smtClean="0"/>
              <a:t>федеральной </a:t>
            </a:r>
            <a:r>
              <a:rPr lang="ru-RU" sz="1400" dirty="0"/>
              <a:t>целевой программе «Научные и научно-педагогические кадры инновационной России» на 2009 – 2013 </a:t>
            </a:r>
            <a:r>
              <a:rPr lang="ru-RU" sz="1400" dirty="0" smtClean="0"/>
              <a:t>годы.</a:t>
            </a:r>
          </a:p>
          <a:p>
            <a:pPr marL="63500" eaLnBrk="1" hangingPunct="1"/>
            <a:endParaRPr lang="ru-RU" sz="1400" dirty="0"/>
          </a:p>
          <a:p>
            <a:pPr marL="63500" eaLnBrk="1" hangingPunct="1"/>
            <a:r>
              <a:rPr lang="ru-RU" sz="1400" dirty="0"/>
              <a:t>«Новосибирский государственный архитектурно-строительный университет (</a:t>
            </a:r>
            <a:r>
              <a:rPr lang="ru-RU" sz="1400" dirty="0" err="1"/>
              <a:t>Сибстрин</a:t>
            </a:r>
            <a:r>
              <a:rPr lang="ru-RU" sz="1400" dirty="0"/>
              <a:t>)»</a:t>
            </a:r>
          </a:p>
        </p:txBody>
      </p:sp>
      <p:pic>
        <p:nvPicPr>
          <p:cNvPr id="29697" name="Picture 1"/>
          <p:cNvPicPr>
            <a:picLocks noChangeAspect="1" noChangeArrowheads="1"/>
          </p:cNvPicPr>
          <p:nvPr/>
        </p:nvPicPr>
        <p:blipFill>
          <a:blip r:embed="rId2" cstate="print"/>
          <a:srcRect/>
          <a:stretch>
            <a:fillRect/>
          </a:stretch>
        </p:blipFill>
        <p:spPr bwMode="auto">
          <a:xfrm>
            <a:off x="8244408" y="5459937"/>
            <a:ext cx="524600" cy="6333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fontScale="85000" lnSpcReduction="10000"/>
          </a:bodyPr>
          <a:lstStyle/>
          <a:p>
            <a:pPr fontAlgn="auto">
              <a:spcAft>
                <a:spcPts val="0"/>
              </a:spcAft>
              <a:defRPr/>
            </a:pPr>
            <a:r>
              <a:rPr lang="ru-RU" sz="2000" dirty="0">
                <a:solidFill>
                  <a:schemeClr val="tx1"/>
                </a:solidFill>
              </a:rPr>
              <a:t>Молекулярно-динамическое моделирование </a:t>
            </a:r>
            <a:r>
              <a:rPr lang="ru-RU" sz="2000" dirty="0" err="1" smtClean="0">
                <a:solidFill>
                  <a:schemeClr val="tx1"/>
                </a:solidFill>
              </a:rPr>
              <a:t>микротечений</a:t>
            </a:r>
            <a:endParaRPr lang="ru-RU" sz="2000" dirty="0">
              <a:solidFill>
                <a:schemeClr val="tx1"/>
              </a:solidFill>
            </a:endParaRPr>
          </a:p>
        </p:txBody>
      </p:sp>
      <p:sp>
        <p:nvSpPr>
          <p:cNvPr id="54" name="Прямоугольник 53"/>
          <p:cNvSpPr/>
          <p:nvPr/>
        </p:nvSpPr>
        <p:spPr>
          <a:xfrm>
            <a:off x="323528" y="6237312"/>
            <a:ext cx="8352928" cy="830997"/>
          </a:xfrm>
          <a:prstGeom prst="rect">
            <a:avLst/>
          </a:prstGeom>
          <a:noFill/>
          <a:ln w="0">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ru-RU" sz="1200" dirty="0" smtClean="0">
                <a:solidFill>
                  <a:schemeClr val="tx1"/>
                </a:solidFill>
              </a:rPr>
              <a:t>1</a:t>
            </a:r>
            <a:r>
              <a:rPr lang="ru-RU" sz="1200" dirty="0" smtClean="0">
                <a:solidFill>
                  <a:schemeClr val="tx1"/>
                </a:solidFill>
              </a:rPr>
              <a:t>.</a:t>
            </a:r>
            <a:r>
              <a:rPr lang="en-US" sz="1200" dirty="0"/>
              <a:t> Soong C. Y., Yen T. H., </a:t>
            </a:r>
            <a:r>
              <a:rPr lang="en-US" sz="1200" dirty="0" err="1"/>
              <a:t>Tzeng</a:t>
            </a:r>
            <a:r>
              <a:rPr lang="en-US" sz="1200" dirty="0"/>
              <a:t> P. Y. Molecular dynamics simulation of </a:t>
            </a:r>
            <a:r>
              <a:rPr lang="en-US" sz="1200" dirty="0" err="1"/>
              <a:t>nanochannel</a:t>
            </a:r>
            <a:r>
              <a:rPr lang="en-US" sz="1200" dirty="0"/>
              <a:t> flows with effects of wall lattice-fluid interactions. Phys. Rev. E. 2007. Vol. 76. P. 036303.</a:t>
            </a:r>
            <a:endParaRPr lang="ru-RU" sz="1200" dirty="0"/>
          </a:p>
          <a:p>
            <a:r>
              <a:rPr lang="en-US" sz="1200" dirty="0" smtClean="0">
                <a:solidFill>
                  <a:schemeClr val="tx1"/>
                </a:solidFill>
              </a:rPr>
              <a:t>.</a:t>
            </a:r>
            <a:endParaRPr lang="en-US" sz="1200" dirty="0">
              <a:solidFill>
                <a:schemeClr val="tx1"/>
              </a:solidFill>
            </a:endParaRPr>
          </a:p>
          <a:p>
            <a:endParaRPr lang="ru-RU" sz="1200" dirty="0">
              <a:solidFill>
                <a:schemeClr val="tx1"/>
              </a:solidFill>
            </a:endParaRPr>
          </a:p>
        </p:txBody>
      </p:sp>
      <p:sp>
        <p:nvSpPr>
          <p:cNvPr id="6" name="TextBox 5"/>
          <p:cNvSpPr txBox="1"/>
          <p:nvPr/>
        </p:nvSpPr>
        <p:spPr>
          <a:xfrm>
            <a:off x="107504" y="910461"/>
            <a:ext cx="8784976" cy="1569660"/>
          </a:xfrm>
          <a:prstGeom prst="rect">
            <a:avLst/>
          </a:prstGeom>
          <a:noFill/>
        </p:spPr>
        <p:txBody>
          <a:bodyPr wrap="square" rtlCol="0">
            <a:spAutoFit/>
          </a:bodyPr>
          <a:lstStyle/>
          <a:p>
            <a:pPr indent="252000" algn="just"/>
            <a:r>
              <a:rPr lang="ru-RU" sz="1200" dirty="0" smtClean="0">
                <a:latin typeface="+mn-lt"/>
              </a:rPr>
              <a:t>Основные результаты, полученные с помощью методики массовой силы, связаны с изучением взаимодействия жидкостью с границей и влияния этого взаимодействия на сопротивление канала</a:t>
            </a:r>
            <a:r>
              <a:rPr lang="ru-RU" sz="1200" dirty="0">
                <a:latin typeface="+mn-lt"/>
              </a:rPr>
              <a:t>. </a:t>
            </a:r>
            <a:r>
              <a:rPr lang="ru-RU" sz="1200" dirty="0">
                <a:latin typeface="+mn-lt"/>
              </a:rPr>
              <a:t>Пожалуй, </a:t>
            </a:r>
            <a:r>
              <a:rPr lang="ru-RU" sz="1200" dirty="0" smtClean="0">
                <a:latin typeface="+mn-lt"/>
              </a:rPr>
              <a:t>одно из наиболее последовательных и аккуратных исследований влияния </a:t>
            </a:r>
            <a:r>
              <a:rPr lang="ru-RU" sz="1200" dirty="0">
                <a:latin typeface="+mn-lt"/>
              </a:rPr>
              <a:t>структуры стенок канала на течение </a:t>
            </a:r>
            <a:r>
              <a:rPr lang="ru-RU" sz="1200" dirty="0" smtClean="0">
                <a:latin typeface="+mn-lt"/>
              </a:rPr>
              <a:t>проведено </a:t>
            </a:r>
            <a:r>
              <a:rPr lang="ru-RU" sz="1200" dirty="0">
                <a:latin typeface="+mn-lt"/>
              </a:rPr>
              <a:t>в статье </a:t>
            </a:r>
            <a:r>
              <a:rPr lang="ru-RU" sz="1200" dirty="0" smtClean="0">
                <a:latin typeface="+mn-lt"/>
              </a:rPr>
              <a:t>[</a:t>
            </a:r>
            <a:r>
              <a:rPr lang="ru-RU" sz="1200" dirty="0">
                <a:latin typeface="+mn-lt"/>
              </a:rPr>
              <a:t>1</a:t>
            </a:r>
            <a:r>
              <a:rPr lang="ru-RU" sz="1200" dirty="0" smtClean="0">
                <a:latin typeface="+mn-lt"/>
              </a:rPr>
              <a:t>]. </a:t>
            </a:r>
            <a:r>
              <a:rPr lang="ru-RU" sz="1200" dirty="0">
                <a:latin typeface="+mn-lt"/>
              </a:rPr>
              <a:t>В ней изучалось влияние типа упаковки молекул стенок, размера этих молекул, угла ориентации потока жидкости относительно базисов образующей стенку кристаллической </a:t>
            </a:r>
            <a:r>
              <a:rPr lang="ru-RU" sz="1200" dirty="0" smtClean="0">
                <a:latin typeface="+mn-lt"/>
              </a:rPr>
              <a:t>решетки (рис. 1). </a:t>
            </a:r>
            <a:r>
              <a:rPr lang="ru-RU" sz="1200" dirty="0">
                <a:latin typeface="+mn-lt"/>
              </a:rPr>
              <a:t>На рис. </a:t>
            </a:r>
            <a:r>
              <a:rPr lang="ru-RU" sz="1200" dirty="0">
                <a:latin typeface="+mn-lt"/>
              </a:rPr>
              <a:t>2</a:t>
            </a:r>
            <a:r>
              <a:rPr lang="ru-RU" sz="1200" dirty="0" smtClean="0">
                <a:latin typeface="+mn-lt"/>
              </a:rPr>
              <a:t> </a:t>
            </a:r>
            <a:r>
              <a:rPr lang="ru-RU" sz="1200" dirty="0">
                <a:latin typeface="+mn-lt"/>
              </a:rPr>
              <a:t>приведены типичные профили скорости при разных углах </a:t>
            </a:r>
            <a:r>
              <a:rPr lang="ru-RU" sz="1200" dirty="0" smtClean="0">
                <a:latin typeface="+mn-lt"/>
              </a:rPr>
              <a:t>ориентации. </a:t>
            </a:r>
            <a:r>
              <a:rPr lang="ru-RU" sz="1200" dirty="0">
                <a:latin typeface="+mn-lt"/>
              </a:rPr>
              <a:t>Видно, что ориентация решетки существенно влияет на длину </a:t>
            </a:r>
            <a:r>
              <a:rPr lang="ru-RU" sz="1200" dirty="0" smtClean="0">
                <a:latin typeface="+mn-lt"/>
              </a:rPr>
              <a:t>скольжения, а тем самым и на сопротивление канала малого размера.</a:t>
            </a:r>
            <a:endParaRPr lang="ru-RU" sz="1200" dirty="0">
              <a:latin typeface="+mn-lt"/>
            </a:endParaRPr>
          </a:p>
          <a:p>
            <a:pPr indent="252000" algn="just"/>
            <a:r>
              <a:rPr lang="ru-RU" sz="1200" dirty="0">
                <a:latin typeface="+mn-lt"/>
              </a:rPr>
              <a:t> </a:t>
            </a:r>
            <a:endParaRPr lang="ru-RU" sz="1200" dirty="0">
              <a:latin typeface="+mn-lt"/>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564904"/>
            <a:ext cx="5453434"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564903"/>
            <a:ext cx="3312368" cy="30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395536" y="5661248"/>
            <a:ext cx="2736304" cy="276999"/>
          </a:xfrm>
          <a:prstGeom prst="rect">
            <a:avLst/>
          </a:prstGeom>
        </p:spPr>
        <p:txBody>
          <a:bodyPr wrap="square">
            <a:spAutoFit/>
          </a:bodyPr>
          <a:lstStyle/>
          <a:p>
            <a:r>
              <a:rPr lang="ru-RU" sz="1200" dirty="0">
                <a:latin typeface="+mn-lt"/>
              </a:rPr>
              <a:t>Рис. 1</a:t>
            </a:r>
            <a:r>
              <a:rPr lang="en-US" sz="1200" dirty="0">
                <a:latin typeface="+mn-lt"/>
              </a:rPr>
              <a:t>.</a:t>
            </a:r>
            <a:r>
              <a:rPr lang="ru-RU" sz="1200" dirty="0">
                <a:latin typeface="+mn-lt"/>
              </a:rPr>
              <a:t> </a:t>
            </a:r>
          </a:p>
        </p:txBody>
      </p:sp>
      <p:sp>
        <p:nvSpPr>
          <p:cNvPr id="14" name="Прямоугольник 13"/>
          <p:cNvSpPr/>
          <p:nvPr/>
        </p:nvSpPr>
        <p:spPr>
          <a:xfrm>
            <a:off x="5830084" y="5672281"/>
            <a:ext cx="2736304" cy="276999"/>
          </a:xfrm>
          <a:prstGeom prst="rect">
            <a:avLst/>
          </a:prstGeom>
        </p:spPr>
        <p:txBody>
          <a:bodyPr wrap="square">
            <a:spAutoFit/>
          </a:bodyPr>
          <a:lstStyle/>
          <a:p>
            <a:r>
              <a:rPr lang="ru-RU" sz="1200" dirty="0">
                <a:latin typeface="+mn-lt"/>
              </a:rPr>
              <a:t>Рис. </a:t>
            </a:r>
            <a:r>
              <a:rPr lang="ru-RU" sz="1200" dirty="0" smtClean="0">
                <a:latin typeface="+mn-lt"/>
              </a:rPr>
              <a:t>2</a:t>
            </a:r>
            <a:r>
              <a:rPr lang="en-US" sz="1200" dirty="0" smtClean="0">
                <a:latin typeface="+mn-lt"/>
              </a:rPr>
              <a:t>.</a:t>
            </a:r>
            <a:r>
              <a:rPr lang="ru-RU" sz="1200" dirty="0" smtClean="0">
                <a:latin typeface="+mn-lt"/>
              </a:rPr>
              <a:t> </a:t>
            </a:r>
            <a:endParaRPr lang="ru-RU" sz="1200" dirty="0">
              <a:latin typeface="+mn-lt"/>
            </a:endParaRPr>
          </a:p>
        </p:txBody>
      </p:sp>
    </p:spTree>
    <p:extLst>
      <p:ext uri="{BB962C8B-B14F-4D97-AF65-F5344CB8AC3E}">
        <p14:creationId xmlns:p14="http://schemas.microsoft.com/office/powerpoint/2010/main" val="39950146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fontScale="85000" lnSpcReduction="10000"/>
          </a:bodyPr>
          <a:lstStyle/>
          <a:p>
            <a:pPr fontAlgn="auto">
              <a:spcAft>
                <a:spcPts val="0"/>
              </a:spcAft>
              <a:defRPr/>
            </a:pPr>
            <a:r>
              <a:rPr lang="ru-RU" sz="2000" dirty="0">
                <a:solidFill>
                  <a:schemeClr val="tx1"/>
                </a:solidFill>
              </a:rPr>
              <a:t>Молекулярно-динамическое моделирование </a:t>
            </a:r>
            <a:r>
              <a:rPr lang="ru-RU" sz="2000" dirty="0" err="1" smtClean="0">
                <a:solidFill>
                  <a:schemeClr val="tx1"/>
                </a:solidFill>
              </a:rPr>
              <a:t>микротечений</a:t>
            </a:r>
            <a:endParaRPr lang="ru-RU" sz="2000" dirty="0">
              <a:solidFill>
                <a:schemeClr val="tx1"/>
              </a:solidFill>
            </a:endParaRPr>
          </a:p>
        </p:txBody>
      </p:sp>
      <p:sp>
        <p:nvSpPr>
          <p:cNvPr id="54" name="Прямоугольник 53"/>
          <p:cNvSpPr/>
          <p:nvPr/>
        </p:nvSpPr>
        <p:spPr>
          <a:xfrm>
            <a:off x="323528" y="6237312"/>
            <a:ext cx="8352928" cy="646331"/>
          </a:xfrm>
          <a:prstGeom prst="rect">
            <a:avLst/>
          </a:prstGeom>
          <a:noFill/>
          <a:ln w="0">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dirty="0" smtClean="0">
                <a:solidFill>
                  <a:schemeClr val="tx1"/>
                </a:solidFill>
              </a:rPr>
              <a:t>1</a:t>
            </a:r>
            <a:r>
              <a:rPr lang="ru-RU" sz="1200" dirty="0" smtClean="0">
                <a:solidFill>
                  <a:schemeClr val="tx1"/>
                </a:solidFill>
              </a:rPr>
              <a:t>.</a:t>
            </a:r>
            <a:r>
              <a:rPr lang="en-US" sz="1200" dirty="0"/>
              <a:t> </a:t>
            </a:r>
            <a:r>
              <a:rPr lang="en-US" sz="1200" dirty="0" smtClean="0"/>
              <a:t>J. Thomas</a:t>
            </a:r>
            <a:r>
              <a:rPr lang="ru-RU" sz="1200" dirty="0" smtClean="0"/>
              <a:t>,</a:t>
            </a:r>
            <a:r>
              <a:rPr lang="en-US" sz="1200" dirty="0" smtClean="0"/>
              <a:t> A</a:t>
            </a:r>
            <a:r>
              <a:rPr lang="ru-RU" sz="1200" dirty="0" smtClean="0"/>
              <a:t>.</a:t>
            </a:r>
            <a:r>
              <a:rPr lang="en-US" sz="1200" dirty="0" smtClean="0"/>
              <a:t> </a:t>
            </a:r>
            <a:r>
              <a:rPr lang="en-US" sz="1200" dirty="0" err="1"/>
              <a:t>McGaughey</a:t>
            </a:r>
            <a:r>
              <a:rPr lang="en-US" sz="1200" dirty="0"/>
              <a:t> </a:t>
            </a:r>
            <a:r>
              <a:rPr lang="ru-RU" sz="1200" dirty="0" smtClean="0"/>
              <a:t>. </a:t>
            </a:r>
            <a:r>
              <a:rPr lang="en-US" sz="1200" dirty="0" smtClean="0"/>
              <a:t>Physical Review Letters</a:t>
            </a:r>
            <a:r>
              <a:rPr lang="ru-RU" sz="1200" dirty="0" smtClean="0"/>
              <a:t>. </a:t>
            </a:r>
            <a:r>
              <a:rPr lang="en-US" sz="1200" dirty="0" smtClean="0"/>
              <a:t>2009</a:t>
            </a:r>
            <a:r>
              <a:rPr lang="ru-RU" sz="1200" dirty="0" smtClean="0"/>
              <a:t>.</a:t>
            </a:r>
            <a:r>
              <a:rPr lang="en-US" sz="1200" dirty="0" smtClean="0"/>
              <a:t> 102</a:t>
            </a:r>
            <a:r>
              <a:rPr lang="en-US" sz="1200" dirty="0"/>
              <a:t>, </a:t>
            </a:r>
            <a:r>
              <a:rPr lang="en-US" sz="1200" dirty="0" smtClean="0"/>
              <a:t>184502</a:t>
            </a:r>
            <a:r>
              <a:rPr lang="ru-RU" sz="1200" dirty="0" smtClean="0"/>
              <a:t>.</a:t>
            </a:r>
            <a:endParaRPr lang="ru-RU" sz="1200" dirty="0"/>
          </a:p>
          <a:p>
            <a:r>
              <a:rPr lang="ru-RU" sz="1200" dirty="0" smtClean="0"/>
              <a:t>2. </a:t>
            </a:r>
            <a:r>
              <a:rPr lang="en-US" sz="1200" dirty="0" smtClean="0"/>
              <a:t>C</a:t>
            </a:r>
            <a:r>
              <a:rPr lang="ru-RU" sz="1200" dirty="0" smtClean="0"/>
              <a:t>.</a:t>
            </a:r>
            <a:r>
              <a:rPr lang="en-US" sz="1200" dirty="0" smtClean="0"/>
              <a:t> </a:t>
            </a:r>
            <a:r>
              <a:rPr lang="en-US" sz="1200" dirty="0"/>
              <a:t>Huang, </a:t>
            </a:r>
            <a:r>
              <a:rPr lang="en-US" sz="1200" dirty="0" smtClean="0"/>
              <a:t>P. </a:t>
            </a:r>
            <a:r>
              <a:rPr lang="en-US" sz="1200" dirty="0"/>
              <a:t>Choi, K. </a:t>
            </a:r>
            <a:r>
              <a:rPr lang="en-US" sz="1200" dirty="0" err="1"/>
              <a:t>Nandakumar</a:t>
            </a:r>
            <a:r>
              <a:rPr lang="en-US" sz="1200" dirty="0"/>
              <a:t>, </a:t>
            </a:r>
            <a:r>
              <a:rPr lang="en-US" sz="1200" dirty="0" smtClean="0"/>
              <a:t>L. </a:t>
            </a:r>
            <a:r>
              <a:rPr lang="en-US" sz="1200" dirty="0" err="1"/>
              <a:t>Kostiuk</a:t>
            </a:r>
            <a:r>
              <a:rPr lang="ru-RU" sz="1200" dirty="0"/>
              <a:t> </a:t>
            </a:r>
            <a:r>
              <a:rPr lang="en-US" sz="1200" dirty="0"/>
              <a:t> </a:t>
            </a:r>
            <a:r>
              <a:rPr lang="en-US" sz="1200" dirty="0" smtClean="0"/>
              <a:t>The Journal of Chemical Physics</a:t>
            </a:r>
            <a:r>
              <a:rPr lang="ru-RU" sz="1200" dirty="0" smtClean="0"/>
              <a:t>.</a:t>
            </a:r>
            <a:r>
              <a:rPr lang="en-US" sz="1200" dirty="0" smtClean="0"/>
              <a:t> 2007</a:t>
            </a:r>
            <a:r>
              <a:rPr lang="ru-RU" sz="1200" dirty="0" smtClean="0"/>
              <a:t>.</a:t>
            </a:r>
            <a:r>
              <a:rPr lang="en-US" sz="1200" dirty="0" smtClean="0"/>
              <a:t> 126</a:t>
            </a:r>
            <a:r>
              <a:rPr lang="en-US" sz="1200" dirty="0"/>
              <a:t>, </a:t>
            </a:r>
            <a:r>
              <a:rPr lang="en-US" sz="1200" dirty="0" smtClean="0"/>
              <a:t>224702</a:t>
            </a:r>
            <a:r>
              <a:rPr lang="en-US" sz="1200" dirty="0" smtClean="0">
                <a:solidFill>
                  <a:schemeClr val="tx1"/>
                </a:solidFill>
              </a:rPr>
              <a:t>.</a:t>
            </a:r>
            <a:endParaRPr lang="en-US" sz="1200" dirty="0">
              <a:solidFill>
                <a:schemeClr val="tx1"/>
              </a:solidFill>
            </a:endParaRPr>
          </a:p>
          <a:p>
            <a:endParaRPr lang="ru-RU" sz="1200" dirty="0">
              <a:solidFill>
                <a:schemeClr val="tx1"/>
              </a:solidFill>
            </a:endParaRPr>
          </a:p>
        </p:txBody>
      </p:sp>
      <p:sp>
        <p:nvSpPr>
          <p:cNvPr id="6" name="TextBox 5"/>
          <p:cNvSpPr txBox="1"/>
          <p:nvPr/>
        </p:nvSpPr>
        <p:spPr>
          <a:xfrm>
            <a:off x="107504" y="910461"/>
            <a:ext cx="8784976" cy="646331"/>
          </a:xfrm>
          <a:prstGeom prst="rect">
            <a:avLst/>
          </a:prstGeom>
          <a:noFill/>
        </p:spPr>
        <p:txBody>
          <a:bodyPr wrap="square" rtlCol="0">
            <a:spAutoFit/>
          </a:bodyPr>
          <a:lstStyle/>
          <a:p>
            <a:pPr indent="252000" algn="just"/>
            <a:r>
              <a:rPr lang="ru-RU" sz="1200" dirty="0" smtClean="0">
                <a:latin typeface="+mn-lt"/>
              </a:rPr>
              <a:t>В последнее время появляются методики МД-моделирования, позволяющие изучать течения с градиентом давления. В большинстве известных работ применяется так называемая технология </a:t>
            </a:r>
            <a:r>
              <a:rPr lang="en-US" sz="1200" dirty="0">
                <a:latin typeface="+mn-lt"/>
              </a:rPr>
              <a:t>DCV-DCMD </a:t>
            </a:r>
            <a:r>
              <a:rPr lang="ru-RU" sz="1200" dirty="0">
                <a:latin typeface="+mn-lt"/>
              </a:rPr>
              <a:t>(</a:t>
            </a:r>
            <a:r>
              <a:rPr lang="en-US" sz="1200" dirty="0">
                <a:latin typeface="+mn-lt"/>
              </a:rPr>
              <a:t>dual </a:t>
            </a:r>
            <a:r>
              <a:rPr lang="en-US" sz="1200" dirty="0">
                <a:latin typeface="+mn-lt"/>
              </a:rPr>
              <a:t>control volume grand canonical molecular </a:t>
            </a:r>
            <a:r>
              <a:rPr lang="en-US" sz="1200" dirty="0">
                <a:latin typeface="+mn-lt"/>
              </a:rPr>
              <a:t>dynamics</a:t>
            </a:r>
            <a:r>
              <a:rPr lang="ru-RU" sz="1200" dirty="0" smtClean="0">
                <a:latin typeface="+mn-lt"/>
              </a:rPr>
              <a:t>)</a:t>
            </a:r>
            <a:r>
              <a:rPr lang="en-US" sz="1200" dirty="0" smtClean="0">
                <a:latin typeface="+mn-lt"/>
              </a:rPr>
              <a:t>.</a:t>
            </a:r>
            <a:endParaRPr lang="ru-RU" sz="1200" dirty="0">
              <a:latin typeface="+mn-lt"/>
            </a:endParaRPr>
          </a:p>
        </p:txBody>
      </p:sp>
      <p:sp>
        <p:nvSpPr>
          <p:cNvPr id="13" name="Прямоугольник 12"/>
          <p:cNvSpPr/>
          <p:nvPr/>
        </p:nvSpPr>
        <p:spPr>
          <a:xfrm>
            <a:off x="208032" y="3140968"/>
            <a:ext cx="4075936" cy="461665"/>
          </a:xfrm>
          <a:prstGeom prst="rect">
            <a:avLst/>
          </a:prstGeom>
        </p:spPr>
        <p:txBody>
          <a:bodyPr wrap="square">
            <a:spAutoFit/>
          </a:bodyPr>
          <a:lstStyle/>
          <a:p>
            <a:r>
              <a:rPr lang="ru-RU" sz="1200" dirty="0">
                <a:latin typeface="+mn-lt"/>
              </a:rPr>
              <a:t>Рис. 1</a:t>
            </a:r>
            <a:r>
              <a:rPr lang="en-US" sz="1200" dirty="0" smtClean="0">
                <a:latin typeface="+mn-lt"/>
              </a:rPr>
              <a:t>.</a:t>
            </a:r>
            <a:r>
              <a:rPr lang="ru-RU" sz="1200" dirty="0" smtClean="0">
                <a:latin typeface="+mn-lt"/>
              </a:rPr>
              <a:t> Схема моделирования течения с градиентом давления в </a:t>
            </a:r>
            <a:r>
              <a:rPr lang="ru-RU" sz="1200" dirty="0" err="1" smtClean="0">
                <a:latin typeface="+mn-lt"/>
              </a:rPr>
              <a:t>наноканале</a:t>
            </a:r>
            <a:r>
              <a:rPr lang="ru-RU" sz="1200" dirty="0" smtClean="0">
                <a:latin typeface="+mn-lt"/>
              </a:rPr>
              <a:t> (приведено из работы </a:t>
            </a:r>
            <a:r>
              <a:rPr lang="en-US" sz="1200" dirty="0" smtClean="0">
                <a:latin typeface="+mn-lt"/>
              </a:rPr>
              <a:t>[1]</a:t>
            </a:r>
            <a:r>
              <a:rPr lang="ru-RU" sz="1200" dirty="0" smtClean="0">
                <a:latin typeface="+mn-lt"/>
              </a:rPr>
              <a:t>). </a:t>
            </a:r>
            <a:endParaRPr lang="ru-RU" sz="1200" dirty="0">
              <a:latin typeface="+mn-lt"/>
            </a:endParaRPr>
          </a:p>
        </p:txBody>
      </p:sp>
      <p:pic>
        <p:nvPicPr>
          <p:cNvPr id="9" name="Рисунок 8"/>
          <p:cNvPicPr/>
          <p:nvPr/>
        </p:nvPicPr>
        <p:blipFill rotWithShape="1">
          <a:blip r:embed="rId2" cstate="print">
            <a:extLst>
              <a:ext uri="{28A0092B-C50C-407E-A947-70E740481C1C}">
                <a14:useLocalDpi xmlns:a14="http://schemas.microsoft.com/office/drawing/2010/main" val="0"/>
              </a:ext>
            </a:extLst>
          </a:blip>
          <a:srcRect r="39335" b="3031"/>
          <a:stretch/>
        </p:blipFill>
        <p:spPr bwMode="auto">
          <a:xfrm>
            <a:off x="4861500" y="3466688"/>
            <a:ext cx="4030980" cy="2194560"/>
          </a:xfrm>
          <a:prstGeom prst="rect">
            <a:avLst/>
          </a:prstGeom>
          <a:noFill/>
          <a:ln>
            <a:noFill/>
          </a:ln>
          <a:extLst>
            <a:ext uri="{53640926-AAD7-44D8-BBD7-CCE9431645EC}">
              <a14:shadowObscured xmlns:a14="http://schemas.microsoft.com/office/drawing/2010/main"/>
            </a:ext>
          </a:extLst>
        </p:spPr>
      </p:pic>
      <p:pic>
        <p:nvPicPr>
          <p:cNvPr id="10" name="Рисунок 9"/>
          <p:cNvPicPr/>
          <p:nvPr/>
        </p:nvPicPr>
        <p:blipFill rotWithShape="1">
          <a:blip r:embed="rId3" cstate="print">
            <a:extLst>
              <a:ext uri="{28A0092B-C50C-407E-A947-70E740481C1C}">
                <a14:useLocalDpi xmlns:a14="http://schemas.microsoft.com/office/drawing/2010/main" val="0"/>
              </a:ext>
            </a:extLst>
          </a:blip>
          <a:srcRect r="3911" b="54510"/>
          <a:stretch/>
        </p:blipFill>
        <p:spPr bwMode="auto">
          <a:xfrm>
            <a:off x="234340" y="1643316"/>
            <a:ext cx="3940396" cy="1497652"/>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4427984" y="1700808"/>
            <a:ext cx="4392488" cy="1384995"/>
          </a:xfrm>
          <a:prstGeom prst="rect">
            <a:avLst/>
          </a:prstGeom>
          <a:noFill/>
        </p:spPr>
        <p:txBody>
          <a:bodyPr wrap="square" rtlCol="0">
            <a:spAutoFit/>
          </a:bodyPr>
          <a:lstStyle/>
          <a:p>
            <a:pPr indent="252000" algn="just"/>
            <a:r>
              <a:rPr lang="ru-RU" sz="1200" dirty="0" smtClean="0">
                <a:latin typeface="+mn-lt"/>
              </a:rPr>
              <a:t>В</a:t>
            </a:r>
            <a:r>
              <a:rPr lang="en-US" sz="1200" dirty="0" smtClean="0">
                <a:latin typeface="+mn-lt"/>
              </a:rPr>
              <a:t> </a:t>
            </a:r>
            <a:r>
              <a:rPr lang="ru-RU" sz="1200" dirty="0" smtClean="0">
                <a:latin typeface="+mn-lt"/>
              </a:rPr>
              <a:t>этой методике для моделирования течения в </a:t>
            </a:r>
            <a:r>
              <a:rPr lang="ru-RU" sz="1200" dirty="0" err="1" smtClean="0">
                <a:latin typeface="+mn-lt"/>
              </a:rPr>
              <a:t>наноканале</a:t>
            </a:r>
            <a:r>
              <a:rPr lang="ru-RU" sz="1200" dirty="0" smtClean="0">
                <a:latin typeface="+mn-lt"/>
              </a:rPr>
              <a:t> используются два резервуара (или контрольных объема), установленных на входе и выходе канала (рис. 1)</a:t>
            </a:r>
            <a:r>
              <a:rPr lang="en-US" sz="1200" dirty="0" smtClean="0">
                <a:latin typeface="+mn-lt"/>
              </a:rPr>
              <a:t>.</a:t>
            </a:r>
            <a:r>
              <a:rPr lang="ru-RU" sz="1200" dirty="0" smtClean="0">
                <a:latin typeface="+mn-lt"/>
              </a:rPr>
              <a:t>  С помощью специальных мембран поддерживается разница давлений между резервуарами, и возникает стационарное течение жидкости в </a:t>
            </a:r>
            <a:r>
              <a:rPr lang="ru-RU" sz="1200" dirty="0" err="1" smtClean="0">
                <a:latin typeface="+mn-lt"/>
              </a:rPr>
              <a:t>соеди-няющем</a:t>
            </a:r>
            <a:r>
              <a:rPr lang="ru-RU" sz="1200" dirty="0" smtClean="0">
                <a:latin typeface="+mn-lt"/>
              </a:rPr>
              <a:t> резервуары канале.</a:t>
            </a:r>
            <a:endParaRPr lang="ru-RU" sz="1200" dirty="0">
              <a:latin typeface="+mn-lt"/>
            </a:endParaRPr>
          </a:p>
        </p:txBody>
      </p:sp>
      <p:sp>
        <p:nvSpPr>
          <p:cNvPr id="12" name="TextBox 11"/>
          <p:cNvSpPr txBox="1"/>
          <p:nvPr/>
        </p:nvSpPr>
        <p:spPr>
          <a:xfrm>
            <a:off x="310168" y="3748648"/>
            <a:ext cx="4392488" cy="2308324"/>
          </a:xfrm>
          <a:prstGeom prst="rect">
            <a:avLst/>
          </a:prstGeom>
          <a:noFill/>
        </p:spPr>
        <p:txBody>
          <a:bodyPr wrap="square" rtlCol="0">
            <a:spAutoFit/>
          </a:bodyPr>
          <a:lstStyle/>
          <a:p>
            <a:pPr indent="252000" algn="just"/>
            <a:r>
              <a:rPr lang="ru-RU" sz="1200" dirty="0" smtClean="0">
                <a:latin typeface="+mn-lt"/>
              </a:rPr>
              <a:t>Основным недостатком данной </a:t>
            </a:r>
            <a:r>
              <a:rPr lang="ru-RU" sz="1200" dirty="0" smtClean="0">
                <a:latin typeface="+mn-lt"/>
              </a:rPr>
              <a:t>методики является необходимость расчета большого числа фазовых траекторий молекул, находящихся в резервуарах. Количество таких молекул сопоставимо с количеством молекул в самом канале или превышает его</a:t>
            </a:r>
            <a:r>
              <a:rPr lang="ru-RU" sz="1200" dirty="0" smtClean="0">
                <a:latin typeface="+mn-lt"/>
              </a:rPr>
              <a:t>. Это снижает эффективность алгоритма, для получения </a:t>
            </a:r>
            <a:r>
              <a:rPr lang="ru-RU" sz="1200" dirty="0" err="1" smtClean="0">
                <a:latin typeface="+mn-lt"/>
              </a:rPr>
              <a:t>предста-вительных</a:t>
            </a:r>
            <a:r>
              <a:rPr lang="ru-RU" sz="1200" dirty="0" smtClean="0">
                <a:latin typeface="+mn-lt"/>
              </a:rPr>
              <a:t> данных приходится задавать огромные </a:t>
            </a:r>
            <a:r>
              <a:rPr lang="ru-RU" sz="1200" dirty="0" err="1" smtClean="0">
                <a:latin typeface="+mn-lt"/>
              </a:rPr>
              <a:t>грагиенты</a:t>
            </a:r>
            <a:r>
              <a:rPr lang="ru-RU" sz="1200" dirty="0" smtClean="0">
                <a:latin typeface="+mn-lt"/>
              </a:rPr>
              <a:t> давления (несколько </a:t>
            </a:r>
            <a:r>
              <a:rPr lang="en-US" sz="1200" dirty="0" err="1" smtClean="0">
                <a:latin typeface="+mn-lt"/>
              </a:rPr>
              <a:t>MPa</a:t>
            </a:r>
            <a:r>
              <a:rPr lang="en-US" sz="1200" dirty="0" smtClean="0">
                <a:latin typeface="+mn-lt"/>
              </a:rPr>
              <a:t> </a:t>
            </a:r>
            <a:r>
              <a:rPr lang="ru-RU" sz="1200" dirty="0" smtClean="0">
                <a:latin typeface="+mn-lt"/>
              </a:rPr>
              <a:t>на </a:t>
            </a:r>
            <a:r>
              <a:rPr lang="en-US" sz="1200" dirty="0" smtClean="0">
                <a:latin typeface="+mn-lt"/>
              </a:rPr>
              <a:t>nm</a:t>
            </a:r>
            <a:r>
              <a:rPr lang="ru-RU" sz="1200" dirty="0" smtClean="0">
                <a:latin typeface="+mn-lt"/>
              </a:rPr>
              <a:t>, см. рис. 2 из работы </a:t>
            </a:r>
            <a:r>
              <a:rPr lang="en-US" sz="1200" dirty="0" smtClean="0">
                <a:latin typeface="+mn-lt"/>
              </a:rPr>
              <a:t>[2]</a:t>
            </a:r>
            <a:r>
              <a:rPr lang="ru-RU" sz="1200" dirty="0" smtClean="0">
                <a:latin typeface="+mn-lt"/>
              </a:rPr>
              <a:t>). Естественно, при этом скорости течения достигают нескольких сотен м/сек, а агрегатное состояние флюида в канале меняется по мере его течения из одной области в другую.</a:t>
            </a:r>
            <a:endParaRPr lang="ru-RU" sz="1200" dirty="0">
              <a:latin typeface="+mn-lt"/>
            </a:endParaRPr>
          </a:p>
        </p:txBody>
      </p:sp>
      <p:sp>
        <p:nvSpPr>
          <p:cNvPr id="15" name="Прямоугольник 14"/>
          <p:cNvSpPr/>
          <p:nvPr/>
        </p:nvSpPr>
        <p:spPr>
          <a:xfrm>
            <a:off x="5076056" y="5589240"/>
            <a:ext cx="4075936" cy="461665"/>
          </a:xfrm>
          <a:prstGeom prst="rect">
            <a:avLst/>
          </a:prstGeom>
        </p:spPr>
        <p:txBody>
          <a:bodyPr wrap="square">
            <a:spAutoFit/>
          </a:bodyPr>
          <a:lstStyle/>
          <a:p>
            <a:r>
              <a:rPr lang="ru-RU" sz="1200" dirty="0">
                <a:latin typeface="+mn-lt"/>
              </a:rPr>
              <a:t>Рис. </a:t>
            </a:r>
            <a:r>
              <a:rPr lang="ru-RU" sz="1200" dirty="0" smtClean="0">
                <a:latin typeface="+mn-lt"/>
              </a:rPr>
              <a:t>2</a:t>
            </a:r>
            <a:r>
              <a:rPr lang="en-US" sz="1200" dirty="0" smtClean="0">
                <a:latin typeface="+mn-lt"/>
              </a:rPr>
              <a:t>.</a:t>
            </a:r>
            <a:r>
              <a:rPr lang="ru-RU" sz="1200" dirty="0" smtClean="0">
                <a:latin typeface="+mn-lt"/>
              </a:rPr>
              <a:t> Зависимости давления от продольной координаты канала. </a:t>
            </a:r>
            <a:endParaRPr lang="ru-RU" sz="1200" dirty="0">
              <a:latin typeface="+mn-lt"/>
            </a:endParaRPr>
          </a:p>
        </p:txBody>
      </p:sp>
    </p:spTree>
    <p:extLst>
      <p:ext uri="{BB962C8B-B14F-4D97-AF65-F5344CB8AC3E}">
        <p14:creationId xmlns:p14="http://schemas.microsoft.com/office/powerpoint/2010/main" val="41967876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910461"/>
            <a:ext cx="8784976" cy="1384995"/>
          </a:xfrm>
          <a:prstGeom prst="rect">
            <a:avLst/>
          </a:prstGeom>
          <a:noFill/>
        </p:spPr>
        <p:txBody>
          <a:bodyPr wrap="square" rtlCol="0">
            <a:spAutoFit/>
          </a:bodyPr>
          <a:lstStyle/>
          <a:p>
            <a:pPr indent="252000" algn="just"/>
            <a:r>
              <a:rPr lang="ru-RU" sz="1200" dirty="0" smtClean="0">
                <a:latin typeface="+mn-lt"/>
              </a:rPr>
              <a:t>При </a:t>
            </a:r>
            <a:r>
              <a:rPr lang="ru-RU" sz="1200" dirty="0">
                <a:latin typeface="+mn-lt"/>
              </a:rPr>
              <a:t>выполнении проекта № 14.B37.21.1639</a:t>
            </a:r>
            <a:r>
              <a:rPr lang="en-US" sz="1200" dirty="0">
                <a:latin typeface="+mn-lt"/>
              </a:rPr>
              <a:t> </a:t>
            </a:r>
            <a:r>
              <a:rPr lang="ru-RU" sz="1200" dirty="0">
                <a:latin typeface="+mn-lt"/>
              </a:rPr>
              <a:t>федеральной целевой программе «Научные и научно-педагогические кадры инновационной России» </a:t>
            </a:r>
            <a:r>
              <a:rPr lang="ru-RU" sz="1200" dirty="0" smtClean="0">
                <a:latin typeface="+mn-lt"/>
              </a:rPr>
              <a:t>был </a:t>
            </a:r>
            <a:r>
              <a:rPr lang="ru-RU" sz="1200" dirty="0">
                <a:latin typeface="+mn-lt"/>
              </a:rPr>
              <a:t>разработан новый алгоритм моделирования </a:t>
            </a:r>
            <a:r>
              <a:rPr lang="ru-RU" sz="1200" dirty="0" err="1">
                <a:latin typeface="+mn-lt"/>
              </a:rPr>
              <a:t>микротечения</a:t>
            </a:r>
            <a:r>
              <a:rPr lang="ru-RU" sz="1200" dirty="0">
                <a:latin typeface="+mn-lt"/>
              </a:rPr>
              <a:t> с градиентом давления, отличающийся высокой эффективностью</a:t>
            </a:r>
            <a:r>
              <a:rPr lang="en-US" sz="1200" dirty="0" smtClean="0">
                <a:latin typeface="+mn-lt"/>
              </a:rPr>
              <a:t>.</a:t>
            </a:r>
            <a:r>
              <a:rPr lang="ru-RU" sz="1200" dirty="0" smtClean="0">
                <a:latin typeface="+mn-lt"/>
              </a:rPr>
              <a:t> Его основная идея также заключается в использовании контрольных зон на входе и выходе канала. Однако применение особым </a:t>
            </a:r>
            <a:r>
              <a:rPr lang="ru-RU" sz="1200" dirty="0">
                <a:latin typeface="+mn-lt"/>
              </a:rPr>
              <a:t>образом подобранных граничных </a:t>
            </a:r>
            <a:r>
              <a:rPr lang="ru-RU" sz="1200" dirty="0" smtClean="0">
                <a:latin typeface="+mn-lt"/>
              </a:rPr>
              <a:t>условий позволило снизить количество молекул в контрольных зонах.  Благодаря этому удается увеличить высоту канала и даже моделировать течения в каналах с шероховатыми стенками (см. рис. 1, где приведено поле плотности молекул в </a:t>
            </a:r>
            <a:r>
              <a:rPr lang="ru-RU" sz="1200" dirty="0" err="1" smtClean="0">
                <a:latin typeface="+mn-lt"/>
              </a:rPr>
              <a:t>наноканале</a:t>
            </a:r>
            <a:r>
              <a:rPr lang="ru-RU" sz="1200" dirty="0" smtClean="0">
                <a:latin typeface="+mn-lt"/>
              </a:rPr>
              <a:t>, на одну из стенок которого нанесены регулярные шероховатости). </a:t>
            </a:r>
            <a:endParaRPr lang="ru-RU" sz="1200" dirty="0">
              <a:latin typeface="+mn-lt"/>
            </a:endParaRPr>
          </a:p>
        </p:txBody>
      </p:sp>
      <p:sp>
        <p:nvSpPr>
          <p:cNvPr id="13" name="Прямоугольник 12"/>
          <p:cNvSpPr/>
          <p:nvPr/>
        </p:nvSpPr>
        <p:spPr>
          <a:xfrm>
            <a:off x="7124200" y="4016097"/>
            <a:ext cx="1048200" cy="276999"/>
          </a:xfrm>
          <a:prstGeom prst="rect">
            <a:avLst/>
          </a:prstGeom>
        </p:spPr>
        <p:txBody>
          <a:bodyPr wrap="square">
            <a:spAutoFit/>
          </a:bodyPr>
          <a:lstStyle/>
          <a:p>
            <a:r>
              <a:rPr lang="ru-RU" sz="1200" dirty="0">
                <a:latin typeface="+mn-lt"/>
              </a:rPr>
              <a:t>Рис. 1</a:t>
            </a:r>
            <a:r>
              <a:rPr lang="en-US" sz="1200" dirty="0" smtClean="0">
                <a:latin typeface="+mn-lt"/>
              </a:rPr>
              <a:t>.</a:t>
            </a:r>
            <a:r>
              <a:rPr lang="ru-RU" sz="1200" dirty="0" smtClean="0">
                <a:latin typeface="+mn-lt"/>
              </a:rPr>
              <a:t> </a:t>
            </a:r>
            <a:endParaRPr lang="ru-RU" sz="1200" dirty="0">
              <a:latin typeface="+mn-lt"/>
            </a:endParaRPr>
          </a:p>
        </p:txBody>
      </p:sp>
      <p:sp>
        <p:nvSpPr>
          <p:cNvPr id="12" name="TextBox 11"/>
          <p:cNvSpPr txBox="1"/>
          <p:nvPr/>
        </p:nvSpPr>
        <p:spPr>
          <a:xfrm>
            <a:off x="611560" y="4725144"/>
            <a:ext cx="4392488" cy="1569660"/>
          </a:xfrm>
          <a:prstGeom prst="rect">
            <a:avLst/>
          </a:prstGeom>
          <a:noFill/>
        </p:spPr>
        <p:txBody>
          <a:bodyPr wrap="square" rtlCol="0">
            <a:spAutoFit/>
          </a:bodyPr>
          <a:lstStyle/>
          <a:p>
            <a:pPr indent="252000" algn="just"/>
            <a:r>
              <a:rPr lang="ru-RU" sz="1200" dirty="0" smtClean="0">
                <a:latin typeface="+mn-lt"/>
              </a:rPr>
              <a:t>Кроме того, скорости течения удается снизить до нескольких м/сек, такие скорости уже вполне достижимы в </a:t>
            </a:r>
            <a:r>
              <a:rPr lang="ru-RU" sz="1200" dirty="0" err="1" smtClean="0">
                <a:latin typeface="+mn-lt"/>
              </a:rPr>
              <a:t>микротечениях</a:t>
            </a:r>
            <a:r>
              <a:rPr lang="ru-RU" sz="1200" dirty="0" smtClean="0">
                <a:latin typeface="+mn-lt"/>
              </a:rPr>
              <a:t>. Даже при таких невысоких скоростях удается получать представительные данные с достаточной статистической точностью о характеристиках течений в </a:t>
            </a:r>
            <a:r>
              <a:rPr lang="ru-RU" sz="1200" dirty="0" err="1" smtClean="0">
                <a:latin typeface="+mn-lt"/>
              </a:rPr>
              <a:t>наноканалах</a:t>
            </a:r>
            <a:r>
              <a:rPr lang="ru-RU" sz="1200" dirty="0" smtClean="0">
                <a:latin typeface="+mn-lt"/>
              </a:rPr>
              <a:t>: поле скорости (рис. 2, пунктирной линией изображена граница шероховатости), длине скольжения, коэффициентах аккомодации и т.д.</a:t>
            </a:r>
            <a:endParaRPr lang="ru-RU" sz="1200" dirty="0">
              <a:latin typeface="+mn-lt"/>
            </a:endParaRPr>
          </a:p>
        </p:txBody>
      </p:sp>
      <p:sp>
        <p:nvSpPr>
          <p:cNvPr id="15" name="Прямоугольник 14"/>
          <p:cNvSpPr/>
          <p:nvPr/>
        </p:nvSpPr>
        <p:spPr>
          <a:xfrm>
            <a:off x="5176584" y="6248345"/>
            <a:ext cx="4075936" cy="276999"/>
          </a:xfrm>
          <a:prstGeom prst="rect">
            <a:avLst/>
          </a:prstGeom>
        </p:spPr>
        <p:txBody>
          <a:bodyPr wrap="square">
            <a:spAutoFit/>
          </a:bodyPr>
          <a:lstStyle/>
          <a:p>
            <a:r>
              <a:rPr lang="ru-RU" sz="1200" dirty="0">
                <a:latin typeface="+mn-lt"/>
              </a:rPr>
              <a:t>Рис. </a:t>
            </a:r>
            <a:r>
              <a:rPr lang="ru-RU" sz="1200" dirty="0" smtClean="0">
                <a:latin typeface="+mn-lt"/>
              </a:rPr>
              <a:t>2</a:t>
            </a:r>
            <a:r>
              <a:rPr lang="en-US" sz="1200" dirty="0" smtClean="0">
                <a:latin typeface="+mn-lt"/>
              </a:rPr>
              <a:t>.</a:t>
            </a:r>
            <a:r>
              <a:rPr lang="ru-RU" sz="1200" dirty="0" smtClean="0">
                <a:latin typeface="+mn-lt"/>
              </a:rPr>
              <a:t> </a:t>
            </a:r>
            <a:endParaRPr lang="ru-RU" sz="1200" dirty="0">
              <a:latin typeface="+mn-lt"/>
            </a:endParaRPr>
          </a:p>
        </p:txBody>
      </p:sp>
      <p:pic>
        <p:nvPicPr>
          <p:cNvPr id="99330"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601" y="2527410"/>
            <a:ext cx="59356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Рисунок 137"/>
          <p:cNvPicPr>
            <a:picLocks noChangeAspect="1" noChangeArrowheads="1"/>
          </p:cNvPicPr>
          <p:nvPr/>
        </p:nvPicPr>
        <p:blipFill>
          <a:blip r:embed="rId3">
            <a:extLst>
              <a:ext uri="{28A0092B-C50C-407E-A947-70E740481C1C}">
                <a14:useLocalDpi xmlns:a14="http://schemas.microsoft.com/office/drawing/2010/main" val="0"/>
              </a:ext>
            </a:extLst>
          </a:blip>
          <a:srcRect l="7100" t="3983" r="44109" b="2213"/>
          <a:stretch>
            <a:fillRect/>
          </a:stretch>
        </p:blipFill>
        <p:spPr bwMode="auto">
          <a:xfrm>
            <a:off x="5929413" y="4581128"/>
            <a:ext cx="2891059" cy="189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1"/>
          <p:cNvSpPr txBox="1">
            <a:spLocks/>
          </p:cNvSpPr>
          <p:nvPr/>
        </p:nvSpPr>
        <p:spPr bwMode="auto">
          <a:xfrm>
            <a:off x="539552" y="260648"/>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fontScale="85000" lnSpcReduction="10000"/>
          </a:bodyPr>
          <a:lstStyle/>
          <a:p>
            <a:pPr fontAlgn="auto">
              <a:spcAft>
                <a:spcPts val="0"/>
              </a:spcAft>
              <a:defRPr/>
            </a:pPr>
            <a:r>
              <a:rPr lang="ru-RU" sz="2000" dirty="0">
                <a:solidFill>
                  <a:schemeClr val="tx1"/>
                </a:solidFill>
              </a:rPr>
              <a:t>Молекулярно-динамическое моделирование </a:t>
            </a:r>
            <a:r>
              <a:rPr lang="ru-RU" sz="2000" dirty="0" err="1" smtClean="0">
                <a:solidFill>
                  <a:schemeClr val="tx1"/>
                </a:solidFill>
              </a:rPr>
              <a:t>микротечений</a:t>
            </a:r>
            <a:endParaRPr lang="ru-RU" sz="2000" dirty="0">
              <a:solidFill>
                <a:schemeClr val="tx1"/>
              </a:solidFill>
            </a:endParaRPr>
          </a:p>
        </p:txBody>
      </p:sp>
    </p:spTree>
    <p:extLst>
      <p:ext uri="{BB962C8B-B14F-4D97-AF65-F5344CB8AC3E}">
        <p14:creationId xmlns:p14="http://schemas.microsoft.com/office/powerpoint/2010/main" val="22547491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fontScale="92500"/>
          </a:bodyPr>
          <a:lstStyle/>
          <a:p>
            <a:pPr fontAlgn="auto">
              <a:spcAft>
                <a:spcPts val="0"/>
              </a:spcAft>
              <a:defRPr/>
            </a:pPr>
            <a:r>
              <a:rPr lang="ru-RU" sz="2000" dirty="0" smtClean="0">
                <a:solidFill>
                  <a:schemeClr val="tx1"/>
                </a:solidFill>
              </a:rPr>
              <a:t>Перспективы молекулярно-динамического моделирования</a:t>
            </a:r>
            <a:endParaRPr lang="ru-RU" sz="2000" dirty="0">
              <a:solidFill>
                <a:schemeClr val="tx1"/>
              </a:solidFill>
            </a:endParaRPr>
          </a:p>
        </p:txBody>
      </p:sp>
      <p:sp>
        <p:nvSpPr>
          <p:cNvPr id="9" name="TextBox 8"/>
          <p:cNvSpPr txBox="1"/>
          <p:nvPr/>
        </p:nvSpPr>
        <p:spPr>
          <a:xfrm>
            <a:off x="35496" y="692696"/>
            <a:ext cx="9001000" cy="2308324"/>
          </a:xfrm>
          <a:prstGeom prst="rect">
            <a:avLst/>
          </a:prstGeom>
          <a:noFill/>
        </p:spPr>
        <p:txBody>
          <a:bodyPr wrap="square" rtlCol="0">
            <a:spAutoFit/>
          </a:bodyPr>
          <a:lstStyle/>
          <a:p>
            <a:pPr indent="252000" algn="just"/>
            <a:r>
              <a:rPr lang="ru-RU" sz="1200" dirty="0" smtClean="0">
                <a:latin typeface="+mn-lt"/>
              </a:rPr>
              <a:t>Уже сегодня метод молекулярной динамики стал общепринятым инструментариев для исследования самых разнообразных систем на микроскопическом уровне. Признается, что результаты МД-моделирования при аккуратном использовании метода имеют достоверность, сопоставимую с экспериментальными данными. В некоторых случаях МД-моделирование дает информацию, которую невозможно получить экспериментально. Оно является своего рода «идеальным» экспериментом, позволяющим варьировать в широких пределах параметры систем, изменять один из них, фиксируя остальные. Конечно, за эти возможности приходится платить высокой требовательностью метода к производительности вычислительных систем. Развитие таких систем – первое, о чем нужно сказать при обсуждении перспектив метода. Кластеры с возможностью распараллеливания модельной задачи, использование видеокарт с технологией </a:t>
            </a:r>
            <a:r>
              <a:rPr lang="en-US" sz="1200" dirty="0" smtClean="0">
                <a:latin typeface="+mn-lt"/>
              </a:rPr>
              <a:t>CUDA </a:t>
            </a:r>
            <a:r>
              <a:rPr lang="ru-RU" sz="1200" dirty="0" smtClean="0">
                <a:latin typeface="+mn-lt"/>
              </a:rPr>
              <a:t>для МД-моделирования позволят в будущем существенно расширить круг решаемых задач.</a:t>
            </a:r>
          </a:p>
          <a:p>
            <a:pPr indent="252000" algn="just"/>
            <a:r>
              <a:rPr lang="ru-RU" sz="1200" dirty="0" smtClean="0">
                <a:latin typeface="+mn-lt"/>
              </a:rPr>
              <a:t>Эти задачи в основном связаны с моделированием течений в микро-электромеханических системах </a:t>
            </a:r>
            <a:r>
              <a:rPr lang="en-US" sz="1200" dirty="0" smtClean="0">
                <a:latin typeface="+mn-lt"/>
              </a:rPr>
              <a:t>(MEMS)</a:t>
            </a:r>
            <a:r>
              <a:rPr lang="ru-RU" sz="1200" dirty="0" smtClean="0">
                <a:latin typeface="+mn-lt"/>
              </a:rPr>
              <a:t> (рис 1, 2), кровеносной и других систем человека и животных, </a:t>
            </a:r>
            <a:r>
              <a:rPr lang="ru-RU" sz="1200" dirty="0" err="1" smtClean="0">
                <a:latin typeface="+mn-lt"/>
              </a:rPr>
              <a:t>нанодисперсных</a:t>
            </a:r>
            <a:r>
              <a:rPr lang="ru-RU" sz="1200" dirty="0" smtClean="0">
                <a:latin typeface="+mn-lt"/>
              </a:rPr>
              <a:t> жидкостей, течений в поровых системах при добыче топлива. Данный перечень, конечно, далеко не полный.  </a:t>
            </a:r>
            <a:endParaRPr lang="ru-RU" sz="1200" dirty="0">
              <a:latin typeface="+mn-lt"/>
            </a:endParaRPr>
          </a:p>
        </p:txBody>
      </p:sp>
      <p:sp>
        <p:nvSpPr>
          <p:cNvPr id="10" name="Прямоугольник 9"/>
          <p:cNvSpPr/>
          <p:nvPr/>
        </p:nvSpPr>
        <p:spPr>
          <a:xfrm>
            <a:off x="605576" y="4756209"/>
            <a:ext cx="3678392" cy="830997"/>
          </a:xfrm>
          <a:prstGeom prst="rect">
            <a:avLst/>
          </a:prstGeom>
        </p:spPr>
        <p:txBody>
          <a:bodyPr wrap="square">
            <a:spAutoFit/>
          </a:bodyPr>
          <a:lstStyle/>
          <a:p>
            <a:r>
              <a:rPr lang="ru-RU" sz="1200" dirty="0">
                <a:latin typeface="+mn-lt"/>
              </a:rPr>
              <a:t>Рис</a:t>
            </a:r>
            <a:r>
              <a:rPr lang="ru-RU" sz="1200" dirty="0">
                <a:latin typeface="+mn-lt"/>
              </a:rPr>
              <a:t>. 1</a:t>
            </a:r>
            <a:r>
              <a:rPr lang="en-US" sz="1200" dirty="0">
                <a:latin typeface="+mn-lt"/>
              </a:rPr>
              <a:t>.</a:t>
            </a:r>
            <a:r>
              <a:rPr lang="ru-RU" sz="1200" dirty="0">
                <a:latin typeface="+mn-lt"/>
              </a:rPr>
              <a:t> Устройство </a:t>
            </a:r>
            <a:r>
              <a:rPr lang="ru-RU" sz="1200" dirty="0">
                <a:latin typeface="+mn-lt"/>
              </a:rPr>
              <a:t>охлаждения процессора ЭВМ, базирующееся на применении </a:t>
            </a:r>
            <a:r>
              <a:rPr lang="ru-RU" sz="1200" dirty="0" err="1">
                <a:latin typeface="+mn-lt"/>
              </a:rPr>
              <a:t>микроканалов</a:t>
            </a:r>
            <a:r>
              <a:rPr lang="ru-RU" sz="1200" dirty="0">
                <a:latin typeface="+mn-lt"/>
              </a:rPr>
              <a:t>  (</a:t>
            </a:r>
            <a:r>
              <a:rPr lang="ru-RU" sz="1200" dirty="0" err="1">
                <a:latin typeface="+mn-lt"/>
              </a:rPr>
              <a:t>Roger</a:t>
            </a:r>
            <a:r>
              <a:rPr lang="ru-RU" sz="1200" dirty="0">
                <a:latin typeface="+mn-lt"/>
              </a:rPr>
              <a:t> </a:t>
            </a:r>
            <a:r>
              <a:rPr lang="ru-RU" sz="1200" dirty="0" err="1" smtClean="0">
                <a:latin typeface="+mn-lt"/>
              </a:rPr>
              <a:t>Allan</a:t>
            </a:r>
            <a:r>
              <a:rPr lang="ru-RU" sz="1200" dirty="0" smtClean="0">
                <a:latin typeface="+mn-lt"/>
              </a:rPr>
              <a:t>, </a:t>
            </a:r>
            <a:r>
              <a:rPr lang="ru-RU" sz="1200" dirty="0" smtClean="0">
                <a:latin typeface="+mn-lt"/>
                <a:hlinkClick r:id="rId2"/>
              </a:rPr>
              <a:t>http</a:t>
            </a:r>
            <a:r>
              <a:rPr lang="ru-RU" sz="1200" dirty="0">
                <a:latin typeface="+mn-lt"/>
                <a:hlinkClick r:id="rId2"/>
              </a:rPr>
              <a:t>://electronicdesign.com</a:t>
            </a:r>
            <a:r>
              <a:rPr lang="ru-RU" sz="1200" dirty="0">
                <a:latin typeface="+mn-lt"/>
              </a:rPr>
              <a:t>).</a:t>
            </a:r>
          </a:p>
          <a:p>
            <a:r>
              <a:rPr lang="ru-RU" sz="1200" dirty="0" smtClean="0">
                <a:latin typeface="+mn-lt"/>
              </a:rPr>
              <a:t> </a:t>
            </a:r>
            <a:endParaRPr lang="ru-RU" sz="1200" dirty="0">
              <a:latin typeface="+mn-lt"/>
            </a:endParaRPr>
          </a:p>
        </p:txBody>
      </p:sp>
      <p:pic>
        <p:nvPicPr>
          <p:cNvPr id="11" name="Picture 2" descr="figure_02"/>
          <p:cNvPicPr>
            <a:picLocks noChangeAspect="1" noChangeArrowheads="1"/>
          </p:cNvPicPr>
          <p:nvPr/>
        </p:nvPicPr>
        <p:blipFill>
          <a:blip r:embed="rId3">
            <a:extLst>
              <a:ext uri="{28A0092B-C50C-407E-A947-70E740481C1C}">
                <a14:useLocalDpi xmlns:a14="http://schemas.microsoft.com/office/drawing/2010/main" val="0"/>
              </a:ext>
            </a:extLst>
          </a:blip>
          <a:srcRect b="30600"/>
          <a:stretch>
            <a:fillRect/>
          </a:stretch>
        </p:blipFill>
        <p:spPr bwMode="auto">
          <a:xfrm>
            <a:off x="589283" y="3068960"/>
            <a:ext cx="3280448" cy="158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1377" name="Picture 1" descr="microturbine-1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094706"/>
            <a:ext cx="2270625" cy="17024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644008" y="4941168"/>
            <a:ext cx="4392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ru-RU" sz="1200" dirty="0" smtClean="0">
                <a:latin typeface="+mn-lt"/>
              </a:rPr>
              <a:t>Рис. 2</a:t>
            </a:r>
            <a:r>
              <a:rPr lang="ru-RU" sz="1200" dirty="0">
                <a:latin typeface="+mn-lt"/>
              </a:rPr>
              <a:t>. </a:t>
            </a:r>
            <a:r>
              <a:rPr lang="ru-RU" sz="1200" dirty="0" err="1">
                <a:latin typeface="+mn-lt"/>
              </a:rPr>
              <a:t>Микротурбина</a:t>
            </a:r>
            <a:r>
              <a:rPr lang="ru-RU" sz="1200" dirty="0">
                <a:latin typeface="+mn-lt"/>
              </a:rPr>
              <a:t>, </a:t>
            </a:r>
            <a:r>
              <a:rPr lang="ru-RU" sz="1200" dirty="0" err="1">
                <a:latin typeface="+mn-lt"/>
              </a:rPr>
              <a:t>соданная</a:t>
            </a:r>
            <a:r>
              <a:rPr lang="ru-RU" sz="1200" dirty="0">
                <a:latin typeface="+mn-lt"/>
              </a:rPr>
              <a:t> в Массачусетском Технологическом Институте (</a:t>
            </a:r>
            <a:r>
              <a:rPr lang="ru-RU" sz="1200" dirty="0">
                <a:latin typeface="+mn-lt"/>
                <a:hlinkClick r:id="rId5"/>
              </a:rPr>
              <a:t>http://mti.com</a:t>
            </a:r>
            <a:r>
              <a:rPr lang="ru-RU" sz="1200" dirty="0">
                <a:latin typeface="+mn-lt"/>
              </a:rPr>
              <a:t>).</a:t>
            </a:r>
          </a:p>
        </p:txBody>
      </p:sp>
      <p:sp>
        <p:nvSpPr>
          <p:cNvPr id="16" name="TextBox 15"/>
          <p:cNvSpPr txBox="1"/>
          <p:nvPr/>
        </p:nvSpPr>
        <p:spPr>
          <a:xfrm>
            <a:off x="35496" y="5518973"/>
            <a:ext cx="9036496" cy="1200329"/>
          </a:xfrm>
          <a:prstGeom prst="rect">
            <a:avLst/>
          </a:prstGeom>
          <a:noFill/>
        </p:spPr>
        <p:txBody>
          <a:bodyPr wrap="square" rtlCol="0">
            <a:spAutoFit/>
          </a:bodyPr>
          <a:lstStyle/>
          <a:p>
            <a:pPr lvl="0" algn="just"/>
            <a:r>
              <a:rPr lang="ru-RU" sz="1200" dirty="0" smtClean="0">
                <a:latin typeface="+mn-lt"/>
              </a:rPr>
              <a:t>Однако не только с развитием компьютеров связан прогресс метода МД. Конечно, огромную роль играют </a:t>
            </a:r>
            <a:r>
              <a:rPr lang="ru-RU" sz="1200" dirty="0" err="1" smtClean="0">
                <a:latin typeface="+mn-lt"/>
              </a:rPr>
              <a:t>высокопроизво-дительные</a:t>
            </a:r>
            <a:r>
              <a:rPr lang="ru-RU" sz="1200" dirty="0" smtClean="0">
                <a:latin typeface="+mn-lt"/>
              </a:rPr>
              <a:t> алгоритмы и пакеты программ. На сегодняшний день известно несколько десятков коммерческих пакетов и пакетов свободного доступа. В качестве примера можно </a:t>
            </a:r>
            <a:r>
              <a:rPr lang="ru-RU" sz="1200" dirty="0">
                <a:latin typeface="+mn-lt"/>
              </a:rPr>
              <a:t>привести </a:t>
            </a:r>
            <a:r>
              <a:rPr lang="en-US" sz="1200" dirty="0" smtClean="0">
                <a:latin typeface="+mn-lt"/>
              </a:rPr>
              <a:t>AMBER</a:t>
            </a:r>
            <a:r>
              <a:rPr lang="ru-RU" sz="1200" dirty="0" smtClean="0">
                <a:latin typeface="+mn-lt"/>
              </a:rPr>
              <a:t>, </a:t>
            </a:r>
            <a:r>
              <a:rPr lang="en-US" sz="1200" dirty="0" smtClean="0">
                <a:latin typeface="+mn-lt"/>
              </a:rPr>
              <a:t>CHARMM</a:t>
            </a:r>
            <a:r>
              <a:rPr lang="ru-RU" sz="1200" dirty="0" smtClean="0">
                <a:latin typeface="+mn-lt"/>
              </a:rPr>
              <a:t>, </a:t>
            </a:r>
            <a:r>
              <a:rPr lang="en-US" sz="1200" dirty="0" smtClean="0">
                <a:latin typeface="+mn-lt"/>
              </a:rPr>
              <a:t>GROMACS</a:t>
            </a:r>
            <a:r>
              <a:rPr lang="ru-RU" sz="1200" dirty="0" smtClean="0">
                <a:latin typeface="+mn-lt"/>
              </a:rPr>
              <a:t>, </a:t>
            </a:r>
            <a:r>
              <a:rPr lang="en-US" sz="1200" dirty="0" smtClean="0">
                <a:latin typeface="+mn-lt"/>
              </a:rPr>
              <a:t>GROMOS</a:t>
            </a:r>
            <a:r>
              <a:rPr lang="ru-RU" sz="1200" dirty="0" smtClean="0">
                <a:latin typeface="+mn-lt"/>
              </a:rPr>
              <a:t>, </a:t>
            </a:r>
            <a:r>
              <a:rPr lang="en-US" sz="1200" dirty="0" smtClean="0">
                <a:latin typeface="+mn-lt"/>
              </a:rPr>
              <a:t>LAMMPS</a:t>
            </a:r>
            <a:r>
              <a:rPr lang="ru-RU" sz="1200" dirty="0" smtClean="0">
                <a:latin typeface="+mn-lt"/>
              </a:rPr>
              <a:t>, </a:t>
            </a:r>
            <a:r>
              <a:rPr lang="en-US" sz="1200" dirty="0" err="1" smtClean="0">
                <a:latin typeface="+mn-lt"/>
              </a:rPr>
              <a:t>Ascalaph</a:t>
            </a:r>
            <a:r>
              <a:rPr lang="en-US" sz="1200" dirty="0" smtClean="0">
                <a:latin typeface="+mn-lt"/>
              </a:rPr>
              <a:t> Designer</a:t>
            </a:r>
            <a:r>
              <a:rPr lang="ru-RU" sz="1200" dirty="0" smtClean="0">
                <a:latin typeface="+mn-lt"/>
              </a:rPr>
              <a:t>, </a:t>
            </a:r>
            <a:r>
              <a:rPr lang="en-US" sz="1200" dirty="0" smtClean="0">
                <a:latin typeface="+mn-lt"/>
              </a:rPr>
              <a:t>NAMD</a:t>
            </a:r>
            <a:r>
              <a:rPr lang="en-US" sz="1200" dirty="0">
                <a:latin typeface="+mn-lt"/>
              </a:rPr>
              <a:t>. </a:t>
            </a:r>
            <a:r>
              <a:rPr lang="ru-RU" sz="1200" dirty="0" smtClean="0">
                <a:latin typeface="+mn-lt"/>
              </a:rPr>
              <a:t>С чем связано такое большое количество? Конечно, прежне всего, широким классом разнообразных, </a:t>
            </a:r>
            <a:r>
              <a:rPr lang="ru-RU" sz="1200" dirty="0" err="1" smtClean="0">
                <a:latin typeface="+mn-lt"/>
              </a:rPr>
              <a:t>разнопрофильных</a:t>
            </a:r>
            <a:r>
              <a:rPr lang="ru-RU" sz="1200" dirty="0" smtClean="0">
                <a:latin typeface="+mn-lt"/>
              </a:rPr>
              <a:t> прикладных задач. Новые задачи потребуют новых алгоритмов, а может быть и новых подходов к МД-моделированию и интерпретации полученных с его помощью результатов. </a:t>
            </a:r>
            <a:endParaRPr lang="ru-RU" sz="1200" dirty="0">
              <a:latin typeface="+mn-lt"/>
            </a:endParaRPr>
          </a:p>
        </p:txBody>
      </p:sp>
    </p:spTree>
    <p:extLst>
      <p:ext uri="{BB962C8B-B14F-4D97-AF65-F5344CB8AC3E}">
        <p14:creationId xmlns:p14="http://schemas.microsoft.com/office/powerpoint/2010/main" val="37105005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Принципы</a:t>
            </a:r>
            <a:r>
              <a:rPr kumimoji="0" lang="ru-RU" sz="2000" b="0" i="0" u="none" strike="noStrike" kern="1200" cap="none" spc="0" normalizeH="0" noProof="0" dirty="0" smtClean="0">
                <a:ln>
                  <a:noFill/>
                </a:ln>
                <a:solidFill>
                  <a:schemeClr val="tx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метода молекулярной</a:t>
            </a:r>
            <a:r>
              <a:rPr kumimoji="0" lang="ru-RU" sz="2000" b="0" i="0" u="none" strike="noStrike" kern="1200" cap="none" spc="0" normalizeH="0" noProof="0" dirty="0" smtClean="0">
                <a:ln>
                  <a:noFill/>
                </a:ln>
                <a:solidFill>
                  <a:schemeClr val="tx1"/>
                </a:solidFill>
                <a:effectLst/>
                <a:uLnTx/>
                <a:uFillTx/>
                <a:latin typeface="+mn-lt"/>
                <a:ea typeface="+mn-ea"/>
                <a:cs typeface="+mn-cs"/>
              </a:rPr>
              <a:t> динамики</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p:cNvSpPr txBox="1"/>
          <p:nvPr/>
        </p:nvSpPr>
        <p:spPr>
          <a:xfrm>
            <a:off x="179512" y="836712"/>
            <a:ext cx="8784976" cy="6370975"/>
          </a:xfrm>
          <a:prstGeom prst="rect">
            <a:avLst/>
          </a:prstGeom>
          <a:noFill/>
        </p:spPr>
        <p:txBody>
          <a:bodyPr wrap="square" rtlCol="0">
            <a:spAutoFit/>
          </a:bodyPr>
          <a:lstStyle/>
          <a:p>
            <a:pPr indent="252000" algn="just"/>
            <a:r>
              <a:rPr lang="ru-RU" sz="1200" dirty="0">
                <a:latin typeface="+mn-lt"/>
              </a:rPr>
              <a:t>Что такое молекулярная динамика? </a:t>
            </a:r>
            <a:r>
              <a:rPr lang="ru-RU" sz="1200" dirty="0" smtClean="0">
                <a:latin typeface="+mn-lt"/>
              </a:rPr>
              <a:t>Выясним сначала смысл отдельных слов, входящих в название этого метода. Динамикой </a:t>
            </a:r>
            <a:r>
              <a:rPr lang="ru-RU" sz="1200" dirty="0">
                <a:latin typeface="+mn-lt"/>
              </a:rPr>
              <a:t>обычно называется раздел механики, в котором изучаются причины возникновения механического движения материальных тел и характеристики этого движения. Классическая динамика базируется на законах Ньютона. В частности, второй закон Ньютона утверждает, что в инерциальной системе отсчёта ускорение, которое получает материальная точка, прямо пропорционально равнодействующей всех приложенных к ней сил и обратно пропорционально её массе. Зная начальные скорость и координаты точки, а также действующие на точку силы в произвольный момент времени, </a:t>
            </a:r>
            <a:r>
              <a:rPr lang="ru-RU" sz="1200" dirty="0" smtClean="0">
                <a:latin typeface="+mn-lt"/>
              </a:rPr>
              <a:t>с его помощью можно </a:t>
            </a:r>
            <a:r>
              <a:rPr lang="ru-RU" sz="1200" dirty="0">
                <a:latin typeface="+mn-lt"/>
              </a:rPr>
              <a:t>точно определить закон </a:t>
            </a:r>
            <a:r>
              <a:rPr lang="ru-RU" sz="1200" dirty="0" smtClean="0">
                <a:latin typeface="+mn-lt"/>
              </a:rPr>
              <a:t>движения точки [1</a:t>
            </a:r>
            <a:r>
              <a:rPr lang="ru-RU" sz="1200" dirty="0">
                <a:latin typeface="+mn-lt"/>
              </a:rPr>
              <a:t>].</a:t>
            </a:r>
          </a:p>
          <a:p>
            <a:pPr marL="1944000" indent="252000" algn="just"/>
            <a:r>
              <a:rPr lang="ru-RU" sz="1200" dirty="0">
                <a:latin typeface="+mn-lt"/>
              </a:rPr>
              <a:t>Изучая движение системы материальных точек, необходимо понимать, что действующие между ними силы будут зависеть от их взаимного расположения. Задача определения движения точек даже при известном законе взаимодействия между ними является непростой. В небесной механике известна так называемая задача трех тел, состоящая в определении относительного движения трёх материальных точек, взаимодействующих по закону тяготения Ньютона (например, Солнца, Земли и Луны). Даже для такой, казалось бы, чрезвычайно простой системы в общем случае не существует решения этой задачи в виде конечных аналитических выражений [2].</a:t>
            </a:r>
          </a:p>
          <a:p>
            <a:pPr indent="252000" algn="just"/>
            <a:r>
              <a:rPr lang="ru-RU" sz="1200" dirty="0">
                <a:latin typeface="+mn-lt"/>
              </a:rPr>
              <a:t>Как быть, если между собой взаимодействуют не три точки, а </a:t>
            </a:r>
            <a:r>
              <a:rPr lang="ru-RU" sz="1200" dirty="0" smtClean="0">
                <a:latin typeface="+mn-lt"/>
              </a:rPr>
              <a:t>триллион</a:t>
            </a:r>
            <a:r>
              <a:rPr lang="ru-RU" sz="1200" dirty="0" smtClean="0">
                <a:latin typeface="+mn-lt"/>
              </a:rPr>
              <a:t>ы </a:t>
            </a:r>
            <a:r>
              <a:rPr lang="ru-RU" sz="1200" dirty="0">
                <a:latin typeface="+mn-lt"/>
              </a:rPr>
              <a:t>тел, имеющих конечный размер и более сложную форму? Задача определения характеристик таких систем встает, например, в механике жидкости и газа, то есть веществ, состоящих из движущихся молекул. Статистическая механика предлагает не рассматривать движение отдельных точек, а исследовать закономерности осредненных характеристик (например, температуры или давления), основываясь на вероятностных </a:t>
            </a:r>
            <a:r>
              <a:rPr lang="ru-RU" sz="1200" dirty="0" smtClean="0">
                <a:latin typeface="+mn-lt"/>
              </a:rPr>
              <a:t>законах.</a:t>
            </a:r>
            <a:endParaRPr lang="en-US" sz="1200" dirty="0">
              <a:latin typeface="+mn-lt"/>
            </a:endParaRPr>
          </a:p>
          <a:p>
            <a:pPr indent="252000" algn="just"/>
            <a:r>
              <a:rPr lang="ru-RU" sz="1200" dirty="0">
                <a:latin typeface="+mn-lt"/>
              </a:rPr>
              <a:t>Однако </a:t>
            </a:r>
            <a:r>
              <a:rPr lang="ru-RU" sz="1200" dirty="0" smtClean="0">
                <a:latin typeface="+mn-lt"/>
              </a:rPr>
              <a:t>такой подход </a:t>
            </a:r>
            <a:r>
              <a:rPr lang="ru-RU" sz="1200" dirty="0" smtClean="0">
                <a:latin typeface="+mn-lt"/>
              </a:rPr>
              <a:t>имеет </a:t>
            </a:r>
            <a:r>
              <a:rPr lang="ru-RU" sz="1200" dirty="0">
                <a:latin typeface="+mn-lt"/>
              </a:rPr>
              <a:t>свои недостатки. Так, неравновесная статистическая механика дает формулы для определения коэффициентов переноса (коэффициентов диффузии, вязкости, теплопроводностями), но в эти выражения входят так называемые корреляционные функции, связывающие скорость молекулы или иные характеристики в разные моменты времени  [3, 4]. Определить эти функции аналитически не удается, приходится пользоваться моделями для их описания. Например, часто применяется модель экспоненциальной релаксации скорости молекулы, которая в плотных газах и жидкостях оказывается совершенно неадекватной.</a:t>
            </a:r>
            <a:r>
              <a:rPr lang="en-US" sz="1200" dirty="0">
                <a:latin typeface="+mn-lt"/>
              </a:rPr>
              <a:t> </a:t>
            </a:r>
            <a:r>
              <a:rPr lang="ru-RU" sz="1200" dirty="0">
                <a:latin typeface="+mn-lt"/>
              </a:rPr>
              <a:t>В такой ситуации на помощь приходит молекулярно-динамическое моделирование</a:t>
            </a:r>
            <a:r>
              <a:rPr lang="ru-RU" sz="1200" dirty="0" smtClean="0">
                <a:latin typeface="+mn-lt"/>
              </a:rPr>
              <a:t>.</a:t>
            </a:r>
            <a:endParaRPr lang="en-US" sz="1200" dirty="0">
              <a:latin typeface="+mn-lt"/>
            </a:endParaRPr>
          </a:p>
          <a:p>
            <a:endParaRPr lang="ru-RU" sz="1200" dirty="0">
              <a:latin typeface="+mn-lt"/>
            </a:endParaRPr>
          </a:p>
          <a:p>
            <a:r>
              <a:rPr lang="ru-RU" sz="1200" dirty="0">
                <a:latin typeface="+mn-lt"/>
              </a:rPr>
              <a:t>1. </a:t>
            </a:r>
            <a:r>
              <a:rPr lang="ru-RU" sz="1200" dirty="0" err="1">
                <a:latin typeface="+mn-lt"/>
              </a:rPr>
              <a:t>Тарг</a:t>
            </a:r>
            <a:r>
              <a:rPr lang="ru-RU" sz="1200" dirty="0">
                <a:latin typeface="+mn-lt"/>
              </a:rPr>
              <a:t> С. М. Краткий курс теоретической механики. - М.: Высшая школа, 1995. - С. 287. - 416 с.</a:t>
            </a:r>
          </a:p>
          <a:p>
            <a:r>
              <a:rPr lang="ru-RU" sz="1200" dirty="0">
                <a:latin typeface="+mn-lt"/>
              </a:rPr>
              <a:t>2. </a:t>
            </a:r>
            <a:r>
              <a:rPr lang="ru-RU" sz="1200" dirty="0" err="1">
                <a:latin typeface="+mn-lt"/>
              </a:rPr>
              <a:t>Зигель</a:t>
            </a:r>
            <a:r>
              <a:rPr lang="ru-RU" sz="1200" dirty="0">
                <a:latin typeface="+mn-lt"/>
              </a:rPr>
              <a:t> К. Л. Лекции по небесной механике. - М.: ИЛ, 1959. - 300 с.</a:t>
            </a:r>
          </a:p>
          <a:p>
            <a:r>
              <a:rPr lang="ru-RU" sz="1200" dirty="0">
                <a:latin typeface="+mn-lt"/>
              </a:rPr>
              <a:t>3. Зубарев Д.Н. Неравновесная статистическая термодинамика. М.: Наука, 1971. - 416 с.</a:t>
            </a:r>
          </a:p>
          <a:p>
            <a:r>
              <a:rPr lang="ru-RU" sz="1200" dirty="0">
                <a:latin typeface="+mn-lt"/>
              </a:rPr>
              <a:t>4. Рудяк В.Я. Статистическая теория диссипативных процессов в газах и жидкостях. Новосибирск: Наука. 1987. </a:t>
            </a:r>
            <a:r>
              <a:rPr lang="en-US" sz="1200" dirty="0">
                <a:latin typeface="+mn-lt"/>
              </a:rPr>
              <a:t>- </a:t>
            </a:r>
            <a:r>
              <a:rPr lang="ru-RU" sz="1200" dirty="0">
                <a:latin typeface="+mn-lt"/>
              </a:rPr>
              <a:t>272 с.</a:t>
            </a:r>
          </a:p>
          <a:p>
            <a:endParaRPr lang="ru-RU" sz="1200" dirty="0"/>
          </a:p>
        </p:txBody>
      </p:sp>
      <p:pic>
        <p:nvPicPr>
          <p:cNvPr id="962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80" y="2276872"/>
            <a:ext cx="1656940" cy="124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0413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Принципы</a:t>
            </a:r>
            <a:r>
              <a:rPr kumimoji="0" lang="ru-RU" sz="2000" b="0" i="0" u="none" strike="noStrike" kern="1200" cap="none" spc="0" normalizeH="0" noProof="0" dirty="0" smtClean="0">
                <a:ln>
                  <a:noFill/>
                </a:ln>
                <a:solidFill>
                  <a:schemeClr val="tx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метода молекулярной</a:t>
            </a:r>
            <a:r>
              <a:rPr kumimoji="0" lang="ru-RU" sz="2000" b="0" i="0" u="none" strike="noStrike" kern="1200" cap="none" spc="0" normalizeH="0" noProof="0" dirty="0" smtClean="0">
                <a:ln>
                  <a:noFill/>
                </a:ln>
                <a:solidFill>
                  <a:schemeClr val="tx1"/>
                </a:solidFill>
                <a:effectLst/>
                <a:uLnTx/>
                <a:uFillTx/>
                <a:latin typeface="+mn-lt"/>
                <a:ea typeface="+mn-ea"/>
                <a:cs typeface="+mn-cs"/>
              </a:rPr>
              <a:t> динамики</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Прямоугольник 2"/>
          <p:cNvSpPr/>
          <p:nvPr/>
        </p:nvSpPr>
        <p:spPr>
          <a:xfrm>
            <a:off x="467544" y="5733256"/>
            <a:ext cx="1965020" cy="276999"/>
          </a:xfrm>
          <a:prstGeom prst="rect">
            <a:avLst/>
          </a:prstGeom>
        </p:spPr>
        <p:txBody>
          <a:bodyPr wrap="square">
            <a:spAutoFit/>
          </a:bodyPr>
          <a:lstStyle/>
          <a:p>
            <a:r>
              <a:rPr lang="ru-RU" sz="1200" dirty="0">
                <a:latin typeface="+mn-lt"/>
              </a:rPr>
              <a:t>Рис. 1</a:t>
            </a:r>
            <a:r>
              <a:rPr lang="en-US" sz="1200" dirty="0">
                <a:latin typeface="+mn-lt"/>
              </a:rPr>
              <a:t>.</a:t>
            </a:r>
            <a:r>
              <a:rPr lang="ru-RU" sz="1200" dirty="0">
                <a:latin typeface="+mn-lt"/>
              </a:rPr>
              <a:t>  </a:t>
            </a:r>
            <a:r>
              <a:rPr lang="ru-RU" sz="1200" dirty="0" smtClean="0">
                <a:latin typeface="+mn-lt"/>
              </a:rPr>
              <a:t>Структура </a:t>
            </a:r>
            <a:r>
              <a:rPr lang="vi-VN" sz="1200" dirty="0" smtClean="0">
                <a:latin typeface="+mn-lt"/>
              </a:rPr>
              <a:t>ДНК</a:t>
            </a:r>
            <a:endParaRPr lang="ru-RU" sz="1200" dirty="0">
              <a:latin typeface="+mn-lt"/>
            </a:endParaRPr>
          </a:p>
        </p:txBody>
      </p:sp>
      <p:pic>
        <p:nvPicPr>
          <p:cNvPr id="962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398528"/>
            <a:ext cx="2304256" cy="331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782702"/>
            <a:ext cx="8784976" cy="3231654"/>
          </a:xfrm>
          <a:prstGeom prst="rect">
            <a:avLst/>
          </a:prstGeom>
          <a:noFill/>
        </p:spPr>
        <p:txBody>
          <a:bodyPr wrap="square" rtlCol="0">
            <a:spAutoFit/>
          </a:bodyPr>
          <a:lstStyle/>
          <a:p>
            <a:pPr indent="252000" algn="just"/>
            <a:r>
              <a:rPr lang="ru-RU" sz="1200" dirty="0" smtClean="0">
                <a:latin typeface="+mn-lt"/>
              </a:rPr>
              <a:t>Метод молекулярной динамики (МД) представляет из себя численный метод моделирования, основанный на прямом расчете координат и скоростей достаточно большого количества молекул (атомов) в процессе временной эволюции молекулярной системы и определении необходимых ее характеристик. В первой работе, выполненной этим методом в конце 50-х годов </a:t>
            </a:r>
            <a:r>
              <a:rPr lang="en-US" sz="1200" dirty="0" smtClean="0">
                <a:latin typeface="+mn-lt"/>
              </a:rPr>
              <a:t>XX</a:t>
            </a:r>
            <a:r>
              <a:rPr lang="ru-RU" sz="1200" dirty="0" smtClean="0">
                <a:latin typeface="+mn-lt"/>
              </a:rPr>
              <a:t> века, этих молекул было менее ста </a:t>
            </a:r>
            <a:r>
              <a:rPr lang="en-US" sz="1200" dirty="0" smtClean="0">
                <a:latin typeface="+mn-lt"/>
              </a:rPr>
              <a:t>[1]</a:t>
            </a:r>
            <a:r>
              <a:rPr lang="ru-RU" sz="1200" dirty="0" smtClean="0">
                <a:latin typeface="+mn-lt"/>
              </a:rPr>
              <a:t>. Сегодня развитие с одной стороны компьютеров, а с другой - высокоэффективных МД-алгоритмов, позволяет рассчитывать системы, где это число превышает миллион. Однако даже в системах с несколькими сотнями молекул были получены интереснейшие результаты, связанные с особенностями фазового перехода «жидкость-твердое тело» и </a:t>
            </a:r>
            <a:r>
              <a:rPr lang="ru-RU" sz="1200" dirty="0" err="1" smtClean="0">
                <a:latin typeface="+mn-lt"/>
              </a:rPr>
              <a:t>неэкспоненциальным</a:t>
            </a:r>
            <a:r>
              <a:rPr lang="ru-RU" sz="1200" dirty="0" smtClean="0">
                <a:latin typeface="+mn-lt"/>
              </a:rPr>
              <a:t> характером релаксации корреляционной функции скорости молекул в конденсированных средах.</a:t>
            </a:r>
          </a:p>
          <a:p>
            <a:pPr marL="2556000" indent="252000" algn="just"/>
            <a:r>
              <a:rPr lang="ru-RU" sz="1200" dirty="0" smtClean="0">
                <a:latin typeface="+mn-lt"/>
              </a:rPr>
              <a:t>Задачи, для решения которых применяется метод МД, чрезвычайно разнообразны. В качестве примеров приведем  изучение конфигурации и эволюции сложных белковых молекул (рис. 1), моделирование процесса образования и структуры карбоновых </a:t>
            </a:r>
            <a:r>
              <a:rPr lang="ru-RU" sz="1200" dirty="0" err="1" smtClean="0">
                <a:latin typeface="+mn-lt"/>
              </a:rPr>
              <a:t>нанотрубок</a:t>
            </a:r>
            <a:r>
              <a:rPr lang="ru-RU" sz="1200" dirty="0" smtClean="0">
                <a:latin typeface="+mn-lt"/>
              </a:rPr>
              <a:t> </a:t>
            </a:r>
            <a:r>
              <a:rPr lang="ru-RU" sz="1200" dirty="0">
                <a:latin typeface="+mn-lt"/>
              </a:rPr>
              <a:t>(рис. </a:t>
            </a:r>
            <a:r>
              <a:rPr lang="ru-RU" sz="1200" dirty="0" smtClean="0">
                <a:latin typeface="+mn-lt"/>
              </a:rPr>
              <a:t>2). Однако наибольшее число исследований, проведенных этим методом, связано с исследованиями структуры, уравнения состояния, свойств переноса жидкостей и </a:t>
            </a:r>
            <a:r>
              <a:rPr lang="ru-RU" sz="1200" dirty="0" err="1" smtClean="0">
                <a:latin typeface="+mn-lt"/>
              </a:rPr>
              <a:t>наножидкостей</a:t>
            </a:r>
            <a:r>
              <a:rPr lang="ru-RU" sz="1200" dirty="0" smtClean="0">
                <a:latin typeface="+mn-lt"/>
              </a:rPr>
              <a:t> (</a:t>
            </a:r>
            <a:r>
              <a:rPr lang="ru-RU" sz="1200" dirty="0" err="1" smtClean="0">
                <a:latin typeface="+mn-lt"/>
              </a:rPr>
              <a:t>жидкость+наночастицы</a:t>
            </a:r>
            <a:r>
              <a:rPr lang="ru-RU" sz="1200" dirty="0" smtClean="0">
                <a:latin typeface="+mn-lt"/>
              </a:rPr>
              <a:t>, см. рис. 3), а также их течений м </a:t>
            </a:r>
            <a:r>
              <a:rPr lang="ru-RU" sz="1200" dirty="0" err="1" smtClean="0">
                <a:latin typeface="+mn-lt"/>
              </a:rPr>
              <a:t>микроканалах</a:t>
            </a:r>
            <a:r>
              <a:rPr lang="ru-RU" sz="1200" dirty="0" smtClean="0">
                <a:latin typeface="+mn-lt"/>
              </a:rPr>
              <a:t> и микропорах. В данном обзоре мы уделим основное внимание именно им.</a:t>
            </a:r>
          </a:p>
          <a:p>
            <a:endParaRPr lang="ru-RU" sz="1200" dirty="0">
              <a:latin typeface="+mn-lt"/>
            </a:endParaRPr>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187" y="4020001"/>
            <a:ext cx="2071909" cy="135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111036" y="5559623"/>
            <a:ext cx="2829116" cy="461665"/>
          </a:xfrm>
          <a:prstGeom prst="rect">
            <a:avLst/>
          </a:prstGeom>
        </p:spPr>
        <p:txBody>
          <a:bodyPr wrap="square">
            <a:spAutoFit/>
          </a:bodyPr>
          <a:lstStyle/>
          <a:p>
            <a:r>
              <a:rPr lang="ru-RU" sz="1200" dirty="0">
                <a:latin typeface="+mn-lt"/>
              </a:rPr>
              <a:t>Рис. </a:t>
            </a:r>
            <a:r>
              <a:rPr lang="ru-RU" sz="1200" dirty="0" smtClean="0">
                <a:latin typeface="+mn-lt"/>
              </a:rPr>
              <a:t>2</a:t>
            </a:r>
            <a:r>
              <a:rPr lang="en-US" sz="1200" dirty="0" smtClean="0">
                <a:latin typeface="+mn-lt"/>
              </a:rPr>
              <a:t>.</a:t>
            </a:r>
            <a:r>
              <a:rPr lang="ru-RU" sz="1200" dirty="0" smtClean="0">
                <a:latin typeface="+mn-lt"/>
              </a:rPr>
              <a:t>  Образование </a:t>
            </a:r>
            <a:r>
              <a:rPr lang="ru-RU" sz="1200" dirty="0" err="1" smtClean="0">
                <a:latin typeface="+mn-lt"/>
              </a:rPr>
              <a:t>нанотрубки</a:t>
            </a:r>
            <a:r>
              <a:rPr lang="ru-RU" sz="1200" dirty="0" smtClean="0">
                <a:latin typeface="+mn-lt"/>
              </a:rPr>
              <a:t> из карбоновой подложки</a:t>
            </a:r>
            <a:endParaRPr lang="ru-RU" sz="1200" dirty="0">
              <a:latin typeface="+mn-lt"/>
            </a:endParaRPr>
          </a:p>
        </p:txBody>
      </p:sp>
      <p:pic>
        <p:nvPicPr>
          <p:cNvPr id="8" name="Picture 3"/>
          <p:cNvPicPr>
            <a:picLocks noChangeAspect="1" noChangeArrowheads="1"/>
          </p:cNvPicPr>
          <p:nvPr/>
        </p:nvPicPr>
        <p:blipFill>
          <a:blip r:embed="rId4" cstate="print"/>
          <a:srcRect/>
          <a:stretch>
            <a:fillRect/>
          </a:stretch>
        </p:blipFill>
        <p:spPr bwMode="auto">
          <a:xfrm>
            <a:off x="6660232" y="3947583"/>
            <a:ext cx="1584176" cy="1641657"/>
          </a:xfrm>
          <a:prstGeom prst="rect">
            <a:avLst/>
          </a:prstGeom>
          <a:noFill/>
          <a:ln w="9525">
            <a:noFill/>
            <a:miter lim="800000"/>
            <a:headEnd/>
            <a:tailEnd/>
          </a:ln>
          <a:effectLst/>
        </p:spPr>
      </p:pic>
      <p:sp>
        <p:nvSpPr>
          <p:cNvPr id="9" name="Прямоугольник 8"/>
          <p:cNvSpPr/>
          <p:nvPr/>
        </p:nvSpPr>
        <p:spPr>
          <a:xfrm>
            <a:off x="6156176" y="5589240"/>
            <a:ext cx="2952328" cy="461665"/>
          </a:xfrm>
          <a:prstGeom prst="rect">
            <a:avLst/>
          </a:prstGeom>
        </p:spPr>
        <p:txBody>
          <a:bodyPr wrap="square">
            <a:spAutoFit/>
          </a:bodyPr>
          <a:lstStyle/>
          <a:p>
            <a:r>
              <a:rPr lang="ru-RU" sz="1200" dirty="0">
                <a:latin typeface="+mn-lt"/>
              </a:rPr>
              <a:t>Рис. 3</a:t>
            </a:r>
            <a:r>
              <a:rPr lang="en-US" sz="1200" dirty="0" smtClean="0">
                <a:latin typeface="+mn-lt"/>
              </a:rPr>
              <a:t>.</a:t>
            </a:r>
            <a:r>
              <a:rPr lang="ru-RU" sz="1200" dirty="0" smtClean="0">
                <a:latin typeface="+mn-lt"/>
              </a:rPr>
              <a:t>  Структура молекул жидкости, окружающих </a:t>
            </a:r>
            <a:r>
              <a:rPr lang="ru-RU" sz="1200" dirty="0" err="1" smtClean="0">
                <a:latin typeface="+mn-lt"/>
              </a:rPr>
              <a:t>наночастицу</a:t>
            </a:r>
            <a:r>
              <a:rPr lang="ru-RU" sz="1200" dirty="0" smtClean="0">
                <a:latin typeface="+mn-lt"/>
              </a:rPr>
              <a:t> (в центре)</a:t>
            </a:r>
            <a:endParaRPr lang="ru-RU" sz="1200" dirty="0">
              <a:latin typeface="+mn-lt"/>
            </a:endParaRPr>
          </a:p>
        </p:txBody>
      </p:sp>
      <p:sp>
        <p:nvSpPr>
          <p:cNvPr id="10" name="Прямоугольник 9"/>
          <p:cNvSpPr/>
          <p:nvPr/>
        </p:nvSpPr>
        <p:spPr>
          <a:xfrm>
            <a:off x="195220" y="6237312"/>
            <a:ext cx="8985292" cy="276999"/>
          </a:xfrm>
          <a:prstGeom prst="rect">
            <a:avLst/>
          </a:prstGeom>
        </p:spPr>
        <p:txBody>
          <a:bodyPr wrap="square">
            <a:spAutoFit/>
          </a:bodyPr>
          <a:lstStyle/>
          <a:p>
            <a:pPr marL="342900" indent="-342900">
              <a:buFont typeface="+mj-lt"/>
              <a:buAutoNum type="arabicPeriod"/>
            </a:pPr>
            <a:r>
              <a:rPr lang="en-US" sz="1200" dirty="0">
                <a:latin typeface="+mn-lt"/>
              </a:rPr>
              <a:t>B. J. Alder and T. E. Wainwright (1957). "Phase Transition for a Hard Sphere System". J. Chem. Phys. 27 (5): </a:t>
            </a:r>
            <a:r>
              <a:rPr lang="en-US" sz="1200" dirty="0" smtClean="0">
                <a:latin typeface="+mn-lt"/>
              </a:rPr>
              <a:t>1208.</a:t>
            </a:r>
            <a:endParaRPr lang="ru-RU" sz="1200" dirty="0" smtClean="0">
              <a:latin typeface="+mn-lt"/>
            </a:endParaRPr>
          </a:p>
        </p:txBody>
      </p:sp>
    </p:spTree>
    <p:extLst>
      <p:ext uri="{BB962C8B-B14F-4D97-AF65-F5344CB8AC3E}">
        <p14:creationId xmlns:p14="http://schemas.microsoft.com/office/powerpoint/2010/main" val="1338834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Из истории метода молекулярной</a:t>
            </a:r>
            <a:r>
              <a:rPr kumimoji="0" lang="ru-RU" sz="2000" b="0" i="0" u="none" strike="noStrike" kern="1200" cap="none" spc="0" normalizeH="0" noProof="0" dirty="0" smtClean="0">
                <a:ln>
                  <a:noFill/>
                </a:ln>
                <a:solidFill>
                  <a:schemeClr val="tx1"/>
                </a:solidFill>
                <a:effectLst/>
                <a:uLnTx/>
                <a:uFillTx/>
                <a:latin typeface="+mn-lt"/>
                <a:ea typeface="+mn-ea"/>
                <a:cs typeface="+mn-cs"/>
              </a:rPr>
              <a:t> динамики</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Берни </a:t>
            </a:r>
            <a:r>
              <a:rPr kumimoji="0" lang="ru-RU" sz="2000" b="0" i="0" u="none" strike="noStrike" kern="1200" cap="none" spc="0" normalizeH="0" baseline="0" noProof="0" dirty="0" err="1" smtClean="0">
                <a:ln>
                  <a:noFill/>
                </a:ln>
                <a:solidFill>
                  <a:schemeClr val="tx1"/>
                </a:solidFill>
                <a:effectLst/>
                <a:uLnTx/>
                <a:uFillTx/>
                <a:latin typeface="+mn-lt"/>
                <a:ea typeface="+mn-ea"/>
                <a:cs typeface="+mn-cs"/>
              </a:rPr>
              <a:t>Алдер</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Прямоугольник 14"/>
          <p:cNvSpPr/>
          <p:nvPr/>
        </p:nvSpPr>
        <p:spPr>
          <a:xfrm>
            <a:off x="107504" y="980728"/>
            <a:ext cx="8928992" cy="56783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en-US" sz="1200" dirty="0" smtClean="0"/>
          </a:p>
          <a:p>
            <a:pPr algn="just"/>
            <a:endParaRPr lang="en-US" sz="1200" dirty="0"/>
          </a:p>
          <a:p>
            <a:pPr algn="just"/>
            <a:endParaRPr lang="en-US" sz="1200" dirty="0" smtClean="0"/>
          </a:p>
          <a:p>
            <a:pPr algn="just"/>
            <a:endParaRPr lang="en-US" sz="1200" dirty="0"/>
          </a:p>
          <a:p>
            <a:pPr algn="just"/>
            <a:endParaRPr lang="ru-RU" sz="1200" dirty="0" smtClean="0"/>
          </a:p>
          <a:p>
            <a:pPr algn="just"/>
            <a:r>
              <a:rPr lang="ru-RU" sz="1200" dirty="0" err="1" smtClean="0"/>
              <a:t>Алдер</a:t>
            </a:r>
            <a:r>
              <a:rPr lang="ru-RU" sz="1200" dirty="0" smtClean="0"/>
              <a:t> </a:t>
            </a:r>
            <a:r>
              <a:rPr lang="ru-RU" sz="1200" dirty="0"/>
              <a:t>был одним из основателей кафедры прикладных наук в Калифорнийском Университете в 1963 году, где он долгое время работал профессором, а в настоящее время является почетным профессором. В 2001 году он был награжден медалью Больцмана за изобретение метода молекулярной динамики. В 2009 году он был награжден американской Национальной научной медалью. Берни </a:t>
            </a:r>
            <a:r>
              <a:rPr lang="ru-RU" sz="1200" dirty="0" err="1"/>
              <a:t>Алдер</a:t>
            </a:r>
            <a:r>
              <a:rPr lang="ru-RU" sz="1200" dirty="0"/>
              <a:t> был редактором серии книг «Методы вычислительной физики» и основатель журнала </a:t>
            </a:r>
            <a:r>
              <a:rPr lang="ru-RU" sz="1200" dirty="0" err="1"/>
              <a:t>Computing</a:t>
            </a:r>
            <a:r>
              <a:rPr lang="ru-RU" sz="1200" dirty="0" smtClean="0"/>
              <a:t>.</a:t>
            </a:r>
          </a:p>
          <a:p>
            <a:pPr algn="ctr"/>
            <a:endParaRPr lang="ru-RU" sz="1200" dirty="0"/>
          </a:p>
          <a:p>
            <a:pPr algn="ctr"/>
            <a:endParaRPr lang="ru-RU" dirty="0"/>
          </a:p>
          <a:p>
            <a:pPr algn="ctr"/>
            <a:endParaRPr lang="ru-RU" dirty="0"/>
          </a:p>
        </p:txBody>
      </p:sp>
      <p:pic>
        <p:nvPicPr>
          <p:cNvPr id="45096" name="Picture 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74" y="1291034"/>
            <a:ext cx="2297410" cy="264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5220" y="6021288"/>
            <a:ext cx="8985292" cy="461665"/>
          </a:xfrm>
          <a:prstGeom prst="rect">
            <a:avLst/>
          </a:prstGeom>
        </p:spPr>
        <p:txBody>
          <a:bodyPr wrap="square">
            <a:spAutoFit/>
          </a:bodyPr>
          <a:lstStyle/>
          <a:p>
            <a:pPr marL="342900" indent="-342900">
              <a:buFont typeface="+mj-lt"/>
              <a:buAutoNum type="arabicPeriod"/>
            </a:pPr>
            <a:r>
              <a:rPr lang="en-US" sz="1200" dirty="0">
                <a:latin typeface="+mn-lt"/>
              </a:rPr>
              <a:t>B. J. Alder and T. E. Wainwright (1957). "Phase Transition for a Hard Sphere System". J. Chem. Phys. 27 (5): </a:t>
            </a:r>
            <a:r>
              <a:rPr lang="en-US" sz="1200" dirty="0" smtClean="0">
                <a:latin typeface="+mn-lt"/>
              </a:rPr>
              <a:t>1208.</a:t>
            </a:r>
            <a:endParaRPr lang="ru-RU" sz="1200" dirty="0" smtClean="0">
              <a:latin typeface="+mn-lt"/>
            </a:endParaRPr>
          </a:p>
          <a:p>
            <a:pPr marL="342900" indent="-342900">
              <a:buFont typeface="+mj-lt"/>
              <a:buAutoNum type="arabicPeriod"/>
            </a:pPr>
            <a:r>
              <a:rPr lang="en-US" sz="1200" dirty="0" smtClean="0">
                <a:latin typeface="+mn-lt"/>
              </a:rPr>
              <a:t>B</a:t>
            </a:r>
            <a:r>
              <a:rPr lang="en-US" sz="1200" dirty="0">
                <a:latin typeface="+mn-lt"/>
              </a:rPr>
              <a:t>. J. Alder and T. E. Wainwright (1970). "Decay of the Velocity Autocorrelation Function". Phys. Rev. A 1 (1): 18–21</a:t>
            </a:r>
            <a:endParaRPr lang="ru-RU" sz="1200" dirty="0">
              <a:latin typeface="+mn-lt"/>
            </a:endParaRPr>
          </a:p>
        </p:txBody>
      </p:sp>
      <p:sp>
        <p:nvSpPr>
          <p:cNvPr id="4" name="TextBox 3"/>
          <p:cNvSpPr txBox="1"/>
          <p:nvPr/>
        </p:nvSpPr>
        <p:spPr>
          <a:xfrm>
            <a:off x="2915816" y="1052736"/>
            <a:ext cx="6120680" cy="3785652"/>
          </a:xfrm>
          <a:prstGeom prst="rect">
            <a:avLst/>
          </a:prstGeom>
          <a:noFill/>
        </p:spPr>
        <p:txBody>
          <a:bodyPr wrap="square" rtlCol="0">
            <a:spAutoFit/>
          </a:bodyPr>
          <a:lstStyle/>
          <a:p>
            <a:pPr algn="just"/>
            <a:r>
              <a:rPr lang="ru-RU" sz="1200" dirty="0" smtClean="0">
                <a:latin typeface="+mn-lt"/>
              </a:rPr>
              <a:t>Основателем метода МД является Берни </a:t>
            </a:r>
            <a:r>
              <a:rPr lang="ru-RU" sz="1200" dirty="0" err="1" smtClean="0">
                <a:latin typeface="+mn-lt"/>
              </a:rPr>
              <a:t>Алдер</a:t>
            </a:r>
            <a:r>
              <a:rPr lang="ru-RU" sz="1200" dirty="0">
                <a:latin typeface="+mn-lt"/>
              </a:rPr>
              <a:t>.</a:t>
            </a:r>
            <a:r>
              <a:rPr lang="ru-RU" sz="1200" dirty="0" smtClean="0">
                <a:latin typeface="+mn-lt"/>
              </a:rPr>
              <a:t> Он, будучи </a:t>
            </a:r>
            <a:r>
              <a:rPr lang="ru-RU" sz="1200" dirty="0">
                <a:latin typeface="+mn-lt"/>
              </a:rPr>
              <a:t>гражданином Швейцарии, родился в 1925 году в Германии. После прихода нацистов к власти, он переехал в Швейцарию, а затем в США, где учился в Калифорнийском Университете в Беркли. В 1946 году </a:t>
            </a:r>
            <a:r>
              <a:rPr lang="ru-RU" sz="1200" dirty="0" err="1">
                <a:latin typeface="+mn-lt"/>
              </a:rPr>
              <a:t>Алдер</a:t>
            </a:r>
            <a:r>
              <a:rPr lang="ru-RU" sz="1200" dirty="0">
                <a:latin typeface="+mn-lt"/>
              </a:rPr>
              <a:t> получил степень бакалавра по химии, а в 1947 году - степень магистра в области химического машиностроения. Далее он учился в Калифорнийском технологическом институте у Джона </a:t>
            </a:r>
            <a:r>
              <a:rPr lang="ru-RU" sz="1200" dirty="0" err="1">
                <a:latin typeface="+mn-lt"/>
              </a:rPr>
              <a:t>Кирквуда</a:t>
            </a:r>
            <a:r>
              <a:rPr lang="ru-RU" sz="1200" dirty="0">
                <a:latin typeface="+mn-lt"/>
              </a:rPr>
              <a:t>, где и получил в 1948 году докторскую степень. Когда </a:t>
            </a:r>
            <a:r>
              <a:rPr lang="ru-RU" sz="1200" dirty="0" err="1">
                <a:latin typeface="+mn-lt"/>
              </a:rPr>
              <a:t>Алдер</a:t>
            </a:r>
            <a:r>
              <a:rPr lang="ru-RU" sz="1200" dirty="0">
                <a:latin typeface="+mn-lt"/>
              </a:rPr>
              <a:t> занимался исследованиями фазовых переходов в системах твердых сфер газа вместе со Стэнли </a:t>
            </a:r>
            <a:r>
              <a:rPr lang="ru-RU" sz="1200" dirty="0" err="1">
                <a:latin typeface="+mn-lt"/>
              </a:rPr>
              <a:t>Франкелем</a:t>
            </a:r>
            <a:r>
              <a:rPr lang="ru-RU" sz="1200" dirty="0">
                <a:latin typeface="+mn-lt"/>
              </a:rPr>
              <a:t>, ему впервые пришла мысль использовать численное моделирование. В 1952 году он вернулся в Беркли и работал консультантом в программе создания ядерного оружия для </a:t>
            </a:r>
            <a:r>
              <a:rPr lang="ru-RU" sz="1200" dirty="0" err="1">
                <a:latin typeface="+mn-lt"/>
              </a:rPr>
              <a:t>Ливерморской</a:t>
            </a:r>
            <a:r>
              <a:rPr lang="ru-RU" sz="1200" dirty="0">
                <a:latin typeface="+mn-lt"/>
              </a:rPr>
              <a:t> национальной лаборатории. В середине 50-х годов в сотрудничестве с Томасом </a:t>
            </a:r>
            <a:r>
              <a:rPr lang="ru-RU" sz="1200" dirty="0" err="1">
                <a:latin typeface="+mn-lt"/>
              </a:rPr>
              <a:t>Эвереттом</a:t>
            </a:r>
            <a:r>
              <a:rPr lang="ru-RU" sz="1200" dirty="0">
                <a:latin typeface="+mn-lt"/>
              </a:rPr>
              <a:t> </a:t>
            </a:r>
            <a:r>
              <a:rPr lang="ru-RU" sz="1200" dirty="0" err="1">
                <a:latin typeface="+mn-lt"/>
              </a:rPr>
              <a:t>Вайнрайтом</a:t>
            </a:r>
            <a:r>
              <a:rPr lang="ru-RU" sz="1200" dirty="0">
                <a:latin typeface="+mn-lt"/>
              </a:rPr>
              <a:t> он разработал метод молекулярной динамики, и опубликовал в 1957 году считающуюся сегодня классической работу по изучению </a:t>
            </a:r>
            <a:r>
              <a:rPr lang="ru-RU" sz="1200" dirty="0" smtClean="0">
                <a:latin typeface="+mn-lt"/>
              </a:rPr>
              <a:t>этим методом особенностей </a:t>
            </a:r>
            <a:r>
              <a:rPr lang="ru-RU" sz="1200" dirty="0">
                <a:latin typeface="+mn-lt"/>
              </a:rPr>
              <a:t>фазового перехода жидкость-твердое тело в системе твердых сфер [1]. </a:t>
            </a:r>
          </a:p>
          <a:p>
            <a:pPr algn="just"/>
            <a:r>
              <a:rPr lang="ru-RU" sz="1200" dirty="0" smtClean="0">
                <a:latin typeface="+mn-lt"/>
              </a:rPr>
              <a:t>Ими же было установлено, что скорость молекулы в жидкости твердых сфер затухает </a:t>
            </a:r>
            <a:r>
              <a:rPr lang="ru-RU" sz="1200" dirty="0" err="1" smtClean="0">
                <a:latin typeface="+mn-lt"/>
              </a:rPr>
              <a:t>неэкспоненциально</a:t>
            </a:r>
            <a:r>
              <a:rPr lang="ru-RU" sz="1200" dirty="0" smtClean="0">
                <a:latin typeface="+mn-lt"/>
              </a:rPr>
              <a:t> </a:t>
            </a:r>
            <a:r>
              <a:rPr lang="en-US" sz="1200" dirty="0" smtClean="0">
                <a:latin typeface="+mn-lt"/>
              </a:rPr>
              <a:t>[2]</a:t>
            </a:r>
            <a:r>
              <a:rPr lang="ru-RU" sz="1200" dirty="0" smtClean="0">
                <a:latin typeface="+mn-lt"/>
              </a:rPr>
              <a:t>. Более того, даже по данным МД-моделирования, не отличающимся высокой точностью, </a:t>
            </a:r>
            <a:r>
              <a:rPr lang="ru-RU" sz="1200" dirty="0" err="1" smtClean="0">
                <a:latin typeface="+mn-lt"/>
              </a:rPr>
              <a:t>Алдер</a:t>
            </a:r>
            <a:r>
              <a:rPr lang="ru-RU" sz="1200" dirty="0" smtClean="0">
                <a:latin typeface="+mn-lt"/>
              </a:rPr>
              <a:t> и </a:t>
            </a:r>
            <a:r>
              <a:rPr lang="ru-RU" sz="1200" dirty="0" err="1" smtClean="0">
                <a:latin typeface="+mn-lt"/>
              </a:rPr>
              <a:t>Вайнрайт</a:t>
            </a:r>
            <a:r>
              <a:rPr lang="ru-RU" sz="1200" dirty="0" smtClean="0">
                <a:latin typeface="+mn-lt"/>
              </a:rPr>
              <a:t> предсказали наличие так называемых степенных «хвостов» корреляционной функции скорости, теоретически обосновать которые удалось лишь позднее</a:t>
            </a:r>
            <a:r>
              <a:rPr lang="ru-RU" sz="1200" dirty="0" smtClean="0">
                <a:latin typeface="+mn-lt"/>
              </a:rPr>
              <a:t>.</a:t>
            </a:r>
            <a:endParaRPr lang="en-US" sz="1200" dirty="0" smtClean="0">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42"/>
          <p:cNvGraphicFramePr>
            <a:graphicFrameLocks noChangeAspect="1"/>
          </p:cNvGraphicFramePr>
          <p:nvPr>
            <p:extLst>
              <p:ext uri="{D42A27DB-BD31-4B8C-83A1-F6EECF244321}">
                <p14:modId xmlns:p14="http://schemas.microsoft.com/office/powerpoint/2010/main" val="2792979283"/>
              </p:ext>
            </p:extLst>
          </p:nvPr>
        </p:nvGraphicFramePr>
        <p:xfrm>
          <a:off x="3131840" y="2083295"/>
          <a:ext cx="343081" cy="328911"/>
        </p:xfrm>
        <a:graphic>
          <a:graphicData uri="http://schemas.openxmlformats.org/presentationml/2006/ole">
            <mc:AlternateContent xmlns:mc="http://schemas.openxmlformats.org/markup-compatibility/2006">
              <mc:Choice xmlns:v="urn:schemas-microsoft-com:vml" Requires="v">
                <p:oleObj spid="_x0000_s96564" name="CorelDRAW" r:id="rId3" imgW="1126080" imgH="1079640" progId="">
                  <p:embed/>
                </p:oleObj>
              </mc:Choice>
              <mc:Fallback>
                <p:oleObj name="CorelDRAW" r:id="rId3" imgW="1126080" imgH="107964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083295"/>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Принципы</a:t>
            </a:r>
            <a:r>
              <a:rPr kumimoji="0" lang="ru-RU" sz="2000" b="0" i="0" u="none" strike="noStrike" kern="1200" cap="none" spc="0" normalizeH="0" noProof="0" dirty="0" smtClean="0">
                <a:ln>
                  <a:noFill/>
                </a:ln>
                <a:solidFill>
                  <a:schemeClr val="tx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метода молекулярной</a:t>
            </a:r>
            <a:r>
              <a:rPr kumimoji="0" lang="ru-RU" sz="2000" b="0" i="0" u="none" strike="noStrike" kern="1200" cap="none" spc="0" normalizeH="0" noProof="0" dirty="0" smtClean="0">
                <a:ln>
                  <a:noFill/>
                </a:ln>
                <a:solidFill>
                  <a:schemeClr val="tx1"/>
                </a:solidFill>
                <a:effectLst/>
                <a:uLnTx/>
                <a:uFillTx/>
                <a:latin typeface="+mn-lt"/>
                <a:ea typeface="+mn-ea"/>
                <a:cs typeface="+mn-cs"/>
              </a:rPr>
              <a:t> динамики</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22"/>
          <p:cNvSpPr>
            <a:spLocks noChangeAspect="1" noChangeArrowheads="1"/>
          </p:cNvSpPr>
          <p:nvPr/>
        </p:nvSpPr>
        <p:spPr bwMode="auto">
          <a:xfrm>
            <a:off x="214284" y="1268779"/>
            <a:ext cx="3921093" cy="3994722"/>
          </a:xfrm>
          <a:prstGeom prst="rect">
            <a:avLst/>
          </a:prstGeom>
          <a:solidFill>
            <a:schemeClr val="bg2">
              <a:lumMod val="25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endParaRPr lang="ru-RU" dirty="0"/>
          </a:p>
        </p:txBody>
      </p:sp>
      <p:graphicFrame>
        <p:nvGraphicFramePr>
          <p:cNvPr id="12" name="Object 37"/>
          <p:cNvGraphicFramePr>
            <a:graphicFrameLocks noChangeAspect="1"/>
          </p:cNvGraphicFramePr>
          <p:nvPr>
            <p:extLst>
              <p:ext uri="{D42A27DB-BD31-4B8C-83A1-F6EECF244321}">
                <p14:modId xmlns:p14="http://schemas.microsoft.com/office/powerpoint/2010/main" val="2867169283"/>
              </p:ext>
            </p:extLst>
          </p:nvPr>
        </p:nvGraphicFramePr>
        <p:xfrm>
          <a:off x="2878145" y="1845023"/>
          <a:ext cx="892322" cy="855342"/>
        </p:xfrm>
        <a:graphic>
          <a:graphicData uri="http://schemas.openxmlformats.org/presentationml/2006/ole">
            <mc:AlternateContent xmlns:mc="http://schemas.openxmlformats.org/markup-compatibility/2006">
              <mc:Choice xmlns:v="urn:schemas-microsoft-com:vml" Requires="v">
                <p:oleObj spid="_x0000_s96565" name="CorelDRAW" r:id="rId5" imgW="2028600" imgH="1944360" progId="">
                  <p:embed/>
                </p:oleObj>
              </mc:Choice>
              <mc:Fallback>
                <p:oleObj name="CorelDRAW" r:id="rId5" imgW="2028600" imgH="1944360" progId="">
                  <p:embed/>
                  <p:pic>
                    <p:nvPicPr>
                      <p:cNvPr id="0" name="Picture 1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8145" y="1845023"/>
                        <a:ext cx="892322" cy="855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38"/>
          <p:cNvGraphicFramePr>
            <a:graphicFrameLocks noChangeAspect="1"/>
          </p:cNvGraphicFramePr>
          <p:nvPr>
            <p:extLst>
              <p:ext uri="{D42A27DB-BD31-4B8C-83A1-F6EECF244321}">
                <p14:modId xmlns:p14="http://schemas.microsoft.com/office/powerpoint/2010/main" val="3123865621"/>
              </p:ext>
            </p:extLst>
          </p:nvPr>
        </p:nvGraphicFramePr>
        <p:xfrm>
          <a:off x="3203848" y="3252348"/>
          <a:ext cx="343081" cy="328911"/>
        </p:xfrm>
        <a:graphic>
          <a:graphicData uri="http://schemas.openxmlformats.org/presentationml/2006/ole">
            <mc:AlternateContent xmlns:mc="http://schemas.openxmlformats.org/markup-compatibility/2006">
              <mc:Choice xmlns:v="urn:schemas-microsoft-com:vml" Requires="v">
                <p:oleObj spid="_x0000_s96566" name="CorelDRAW" r:id="rId7" imgW="1126080" imgH="1079640" progId="">
                  <p:embed/>
                </p:oleObj>
              </mc:Choice>
              <mc:Fallback>
                <p:oleObj name="CorelDRAW" r:id="rId7" imgW="1126080" imgH="1079640" progId="">
                  <p:embed/>
                  <p:pic>
                    <p:nvPicPr>
                      <p:cNvPr id="0"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252348"/>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39"/>
          <p:cNvGraphicFramePr>
            <a:graphicFrameLocks noChangeAspect="1"/>
          </p:cNvGraphicFramePr>
          <p:nvPr>
            <p:extLst>
              <p:ext uri="{D42A27DB-BD31-4B8C-83A1-F6EECF244321}">
                <p14:modId xmlns:p14="http://schemas.microsoft.com/office/powerpoint/2010/main" val="2206176427"/>
              </p:ext>
            </p:extLst>
          </p:nvPr>
        </p:nvGraphicFramePr>
        <p:xfrm>
          <a:off x="501657" y="3932589"/>
          <a:ext cx="343081" cy="328911"/>
        </p:xfrm>
        <a:graphic>
          <a:graphicData uri="http://schemas.openxmlformats.org/presentationml/2006/ole">
            <mc:AlternateContent xmlns:mc="http://schemas.openxmlformats.org/markup-compatibility/2006">
              <mc:Choice xmlns:v="urn:schemas-microsoft-com:vml" Requires="v">
                <p:oleObj spid="_x0000_s96567" name="CorelDRAW" r:id="rId8" imgW="1126080" imgH="1079640" progId="">
                  <p:embed/>
                </p:oleObj>
              </mc:Choice>
              <mc:Fallback>
                <p:oleObj name="CorelDRAW" r:id="rId8" imgW="1126080" imgH="1079640" progId="">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7" y="3932589"/>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0"/>
          <p:cNvGraphicFramePr>
            <a:graphicFrameLocks noChangeAspect="1"/>
          </p:cNvGraphicFramePr>
          <p:nvPr>
            <p:extLst>
              <p:ext uri="{D42A27DB-BD31-4B8C-83A1-F6EECF244321}">
                <p14:modId xmlns:p14="http://schemas.microsoft.com/office/powerpoint/2010/main" val="2462079673"/>
              </p:ext>
            </p:extLst>
          </p:nvPr>
        </p:nvGraphicFramePr>
        <p:xfrm>
          <a:off x="1403648" y="2371327"/>
          <a:ext cx="343081" cy="328911"/>
        </p:xfrm>
        <a:graphic>
          <a:graphicData uri="http://schemas.openxmlformats.org/presentationml/2006/ole">
            <mc:AlternateContent xmlns:mc="http://schemas.openxmlformats.org/markup-compatibility/2006">
              <mc:Choice xmlns:v="urn:schemas-microsoft-com:vml" Requires="v">
                <p:oleObj spid="_x0000_s96568" name="CorelDRAW" r:id="rId9" imgW="1126080" imgH="1079640" progId="">
                  <p:embed/>
                </p:oleObj>
              </mc:Choice>
              <mc:Fallback>
                <p:oleObj name="CorelDRAW" r:id="rId9" imgW="1126080" imgH="1079640" progId="">
                  <p:embed/>
                  <p:pic>
                    <p:nvPicPr>
                      <p:cNvPr id="0" name="Picture 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371327"/>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1"/>
          <p:cNvGraphicFramePr>
            <a:graphicFrameLocks noChangeAspect="1"/>
          </p:cNvGraphicFramePr>
          <p:nvPr>
            <p:extLst>
              <p:ext uri="{D42A27DB-BD31-4B8C-83A1-F6EECF244321}">
                <p14:modId xmlns:p14="http://schemas.microsoft.com/office/powerpoint/2010/main" val="4092174560"/>
              </p:ext>
            </p:extLst>
          </p:nvPr>
        </p:nvGraphicFramePr>
        <p:xfrm>
          <a:off x="3059832" y="1435223"/>
          <a:ext cx="343081" cy="328911"/>
        </p:xfrm>
        <a:graphic>
          <a:graphicData uri="http://schemas.openxmlformats.org/presentationml/2006/ole">
            <mc:AlternateContent xmlns:mc="http://schemas.openxmlformats.org/markup-compatibility/2006">
              <mc:Choice xmlns:v="urn:schemas-microsoft-com:vml" Requires="v">
                <p:oleObj spid="_x0000_s96569" name="CorelDRAW" r:id="rId10" imgW="1126080" imgH="1079640" progId="">
                  <p:embed/>
                </p:oleObj>
              </mc:Choice>
              <mc:Fallback>
                <p:oleObj name="CorelDRAW" r:id="rId10" imgW="1126080" imgH="1079640" progId="">
                  <p:embed/>
                  <p:pic>
                    <p:nvPicPr>
                      <p:cNvPr id="0" name="Picture 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435223"/>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43"/>
          <p:cNvGraphicFramePr>
            <a:graphicFrameLocks noChangeAspect="1"/>
          </p:cNvGraphicFramePr>
          <p:nvPr>
            <p:extLst>
              <p:ext uri="{D42A27DB-BD31-4B8C-83A1-F6EECF244321}">
                <p14:modId xmlns:p14="http://schemas.microsoft.com/office/powerpoint/2010/main" val="2968550114"/>
              </p:ext>
            </p:extLst>
          </p:nvPr>
        </p:nvGraphicFramePr>
        <p:xfrm>
          <a:off x="3347864" y="4675583"/>
          <a:ext cx="343081" cy="328911"/>
        </p:xfrm>
        <a:graphic>
          <a:graphicData uri="http://schemas.openxmlformats.org/presentationml/2006/ole">
            <mc:AlternateContent xmlns:mc="http://schemas.openxmlformats.org/markup-compatibility/2006">
              <mc:Choice xmlns:v="urn:schemas-microsoft-com:vml" Requires="v">
                <p:oleObj spid="_x0000_s96570" name="CorelDRAW" r:id="rId11" imgW="1126080" imgH="1079640" progId="">
                  <p:embed/>
                </p:oleObj>
              </mc:Choice>
              <mc:Fallback>
                <p:oleObj name="CorelDRAW" r:id="rId11" imgW="1126080" imgH="1079640" progId="">
                  <p:embed/>
                  <p:pic>
                    <p:nvPicPr>
                      <p:cNvPr id="0"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675583"/>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44"/>
          <p:cNvGraphicFramePr>
            <a:graphicFrameLocks noChangeAspect="1"/>
          </p:cNvGraphicFramePr>
          <p:nvPr>
            <p:extLst>
              <p:ext uri="{D42A27DB-BD31-4B8C-83A1-F6EECF244321}">
                <p14:modId xmlns:p14="http://schemas.microsoft.com/office/powerpoint/2010/main" val="450827670"/>
              </p:ext>
            </p:extLst>
          </p:nvPr>
        </p:nvGraphicFramePr>
        <p:xfrm>
          <a:off x="2517782" y="3932589"/>
          <a:ext cx="343081" cy="328911"/>
        </p:xfrm>
        <a:graphic>
          <a:graphicData uri="http://schemas.openxmlformats.org/presentationml/2006/ole">
            <mc:AlternateContent xmlns:mc="http://schemas.openxmlformats.org/markup-compatibility/2006">
              <mc:Choice xmlns:v="urn:schemas-microsoft-com:vml" Requires="v">
                <p:oleObj spid="_x0000_s96571" name="CorelDRAW" r:id="rId12" imgW="1126080" imgH="1079640" progId="">
                  <p:embed/>
                </p:oleObj>
              </mc:Choice>
              <mc:Fallback>
                <p:oleObj name="CorelDRAW" r:id="rId12" imgW="1126080" imgH="1079640" progId="">
                  <p:embed/>
                  <p:pic>
                    <p:nvPicPr>
                      <p:cNvPr id="0" name="Picture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782" y="3932589"/>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45"/>
          <p:cNvGraphicFramePr>
            <a:graphicFrameLocks noChangeAspect="1"/>
          </p:cNvGraphicFramePr>
          <p:nvPr>
            <p:extLst>
              <p:ext uri="{D42A27DB-BD31-4B8C-83A1-F6EECF244321}">
                <p14:modId xmlns:p14="http://schemas.microsoft.com/office/powerpoint/2010/main" val="3866847797"/>
              </p:ext>
            </p:extLst>
          </p:nvPr>
        </p:nvGraphicFramePr>
        <p:xfrm>
          <a:off x="646120" y="1916464"/>
          <a:ext cx="343081" cy="328911"/>
        </p:xfrm>
        <a:graphic>
          <a:graphicData uri="http://schemas.openxmlformats.org/presentationml/2006/ole">
            <mc:AlternateContent xmlns:mc="http://schemas.openxmlformats.org/markup-compatibility/2006">
              <mc:Choice xmlns:v="urn:schemas-microsoft-com:vml" Requires="v">
                <p:oleObj spid="_x0000_s96572" name="CorelDRAW" r:id="rId13" imgW="1126080" imgH="1079640" progId="">
                  <p:embed/>
                </p:oleObj>
              </mc:Choice>
              <mc:Fallback>
                <p:oleObj name="CorelDRAW" r:id="rId13" imgW="1126080" imgH="1079640" progId="">
                  <p:embed/>
                  <p:pic>
                    <p:nvPicPr>
                      <p:cNvPr id="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20" y="1916464"/>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46"/>
          <p:cNvGraphicFramePr>
            <a:graphicFrameLocks noChangeAspect="1"/>
          </p:cNvGraphicFramePr>
          <p:nvPr>
            <p:extLst>
              <p:ext uri="{D42A27DB-BD31-4B8C-83A1-F6EECF244321}">
                <p14:modId xmlns:p14="http://schemas.microsoft.com/office/powerpoint/2010/main" val="4120095037"/>
              </p:ext>
            </p:extLst>
          </p:nvPr>
        </p:nvGraphicFramePr>
        <p:xfrm>
          <a:off x="3347864" y="3811487"/>
          <a:ext cx="343081" cy="328911"/>
        </p:xfrm>
        <a:graphic>
          <a:graphicData uri="http://schemas.openxmlformats.org/presentationml/2006/ole">
            <mc:AlternateContent xmlns:mc="http://schemas.openxmlformats.org/markup-compatibility/2006">
              <mc:Choice xmlns:v="urn:schemas-microsoft-com:vml" Requires="v">
                <p:oleObj spid="_x0000_s96573" name="CorelDRAW" r:id="rId14" imgW="1126080" imgH="1079640" progId="">
                  <p:embed/>
                </p:oleObj>
              </mc:Choice>
              <mc:Fallback>
                <p:oleObj name="CorelDRAW" r:id="rId14" imgW="1126080" imgH="1079640" progId="">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811487"/>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a:spLocks noChangeAspect="1" noChangeArrowheads="1"/>
          </p:cNvSpPr>
          <p:nvPr/>
        </p:nvSpPr>
        <p:spPr bwMode="auto">
          <a:xfrm>
            <a:off x="214315" y="1268760"/>
            <a:ext cx="3921093" cy="39947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latin typeface="Georgia" pitchFamily="18" charset="0"/>
            </a:endParaRPr>
          </a:p>
        </p:txBody>
      </p:sp>
      <p:graphicFrame>
        <p:nvGraphicFramePr>
          <p:cNvPr id="24" name="Object 47"/>
          <p:cNvGraphicFramePr>
            <a:graphicFrameLocks noChangeAspect="1"/>
          </p:cNvGraphicFramePr>
          <p:nvPr>
            <p:extLst>
              <p:ext uri="{D42A27DB-BD31-4B8C-83A1-F6EECF244321}">
                <p14:modId xmlns:p14="http://schemas.microsoft.com/office/powerpoint/2010/main" val="2474135470"/>
              </p:ext>
            </p:extLst>
          </p:nvPr>
        </p:nvGraphicFramePr>
        <p:xfrm>
          <a:off x="2123728" y="3378292"/>
          <a:ext cx="343081" cy="328911"/>
        </p:xfrm>
        <a:graphic>
          <a:graphicData uri="http://schemas.openxmlformats.org/presentationml/2006/ole">
            <mc:AlternateContent xmlns:mc="http://schemas.openxmlformats.org/markup-compatibility/2006">
              <mc:Choice xmlns:v="urn:schemas-microsoft-com:vml" Requires="v">
                <p:oleObj spid="_x0000_s96574" name="CorelDRAW" r:id="rId15" imgW="1126080" imgH="1079640" progId="">
                  <p:embed/>
                </p:oleObj>
              </mc:Choice>
              <mc:Fallback>
                <p:oleObj name="CorelDRAW" r:id="rId15" imgW="1126080" imgH="1079640" progId="">
                  <p:embed/>
                  <p:pic>
                    <p:nvPicPr>
                      <p:cNvPr id="0" name="Picture 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378292"/>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48"/>
          <p:cNvGraphicFramePr>
            <a:graphicFrameLocks noChangeAspect="1"/>
          </p:cNvGraphicFramePr>
          <p:nvPr>
            <p:extLst>
              <p:ext uri="{D42A27DB-BD31-4B8C-83A1-F6EECF244321}">
                <p14:modId xmlns:p14="http://schemas.microsoft.com/office/powerpoint/2010/main" val="1518241523"/>
              </p:ext>
            </p:extLst>
          </p:nvPr>
        </p:nvGraphicFramePr>
        <p:xfrm>
          <a:off x="827584" y="3049381"/>
          <a:ext cx="343081" cy="328911"/>
        </p:xfrm>
        <a:graphic>
          <a:graphicData uri="http://schemas.openxmlformats.org/presentationml/2006/ole">
            <mc:AlternateContent xmlns:mc="http://schemas.openxmlformats.org/markup-compatibility/2006">
              <mc:Choice xmlns:v="urn:schemas-microsoft-com:vml" Requires="v">
                <p:oleObj spid="_x0000_s96575" name="CorelDRAW" r:id="rId16" imgW="1126080" imgH="1079640" progId="">
                  <p:embed/>
                </p:oleObj>
              </mc:Choice>
              <mc:Fallback>
                <p:oleObj name="CorelDRAW" r:id="rId16" imgW="1126080" imgH="1079640" progId="">
                  <p:embed/>
                  <p:pic>
                    <p:nvPicPr>
                      <p:cNvPr id="0"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049381"/>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9"/>
          <p:cNvGraphicFramePr>
            <a:graphicFrameLocks noChangeAspect="1"/>
          </p:cNvGraphicFramePr>
          <p:nvPr>
            <p:extLst>
              <p:ext uri="{D42A27DB-BD31-4B8C-83A1-F6EECF244321}">
                <p14:modId xmlns:p14="http://schemas.microsoft.com/office/powerpoint/2010/main" val="2808048846"/>
              </p:ext>
            </p:extLst>
          </p:nvPr>
        </p:nvGraphicFramePr>
        <p:xfrm>
          <a:off x="2411760" y="4603575"/>
          <a:ext cx="343081" cy="328911"/>
        </p:xfrm>
        <a:graphic>
          <a:graphicData uri="http://schemas.openxmlformats.org/presentationml/2006/ole">
            <mc:AlternateContent xmlns:mc="http://schemas.openxmlformats.org/markup-compatibility/2006">
              <mc:Choice xmlns:v="urn:schemas-microsoft-com:vml" Requires="v">
                <p:oleObj spid="_x0000_s96576" name="CorelDRAW" r:id="rId17" imgW="1126080" imgH="1079640" progId="">
                  <p:embed/>
                </p:oleObj>
              </mc:Choice>
              <mc:Fallback>
                <p:oleObj name="CorelDRAW" r:id="rId17" imgW="1126080" imgH="1079640" progId="">
                  <p:embed/>
                  <p:pic>
                    <p:nvPicPr>
                      <p:cNvPr id="0"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603575"/>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50"/>
          <p:cNvGraphicFramePr>
            <a:graphicFrameLocks noChangeAspect="1"/>
          </p:cNvGraphicFramePr>
          <p:nvPr>
            <p:extLst>
              <p:ext uri="{D42A27DB-BD31-4B8C-83A1-F6EECF244321}">
                <p14:modId xmlns:p14="http://schemas.microsoft.com/office/powerpoint/2010/main" val="4139660293"/>
              </p:ext>
            </p:extLst>
          </p:nvPr>
        </p:nvGraphicFramePr>
        <p:xfrm>
          <a:off x="1619672" y="3883495"/>
          <a:ext cx="343081" cy="328911"/>
        </p:xfrm>
        <a:graphic>
          <a:graphicData uri="http://schemas.openxmlformats.org/presentationml/2006/ole">
            <mc:AlternateContent xmlns:mc="http://schemas.openxmlformats.org/markup-compatibility/2006">
              <mc:Choice xmlns:v="urn:schemas-microsoft-com:vml" Requires="v">
                <p:oleObj spid="_x0000_s96577" name="CorelDRAW" r:id="rId18" imgW="1126080" imgH="1079640" progId="">
                  <p:embed/>
                </p:oleObj>
              </mc:Choice>
              <mc:Fallback>
                <p:oleObj name="CorelDRAW" r:id="rId18" imgW="1126080" imgH="1079640" progId="">
                  <p:embed/>
                  <p:pic>
                    <p:nvPicPr>
                      <p:cNvPr id="0"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883495"/>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51"/>
          <p:cNvGraphicFramePr>
            <a:graphicFrameLocks noChangeAspect="1"/>
          </p:cNvGraphicFramePr>
          <p:nvPr>
            <p:extLst>
              <p:ext uri="{D42A27DB-BD31-4B8C-83A1-F6EECF244321}">
                <p14:modId xmlns:p14="http://schemas.microsoft.com/office/powerpoint/2010/main" val="1280325814"/>
              </p:ext>
            </p:extLst>
          </p:nvPr>
        </p:nvGraphicFramePr>
        <p:xfrm>
          <a:off x="1187624" y="4603575"/>
          <a:ext cx="343081" cy="328911"/>
        </p:xfrm>
        <a:graphic>
          <a:graphicData uri="http://schemas.openxmlformats.org/presentationml/2006/ole">
            <mc:AlternateContent xmlns:mc="http://schemas.openxmlformats.org/markup-compatibility/2006">
              <mc:Choice xmlns:v="urn:schemas-microsoft-com:vml" Requires="v">
                <p:oleObj spid="_x0000_s96578" name="CorelDRAW" r:id="rId19" imgW="1126080" imgH="1079640" progId="">
                  <p:embed/>
                </p:oleObj>
              </mc:Choice>
              <mc:Fallback>
                <p:oleObj name="CorelDRAW" r:id="rId19" imgW="1126080" imgH="1079640" progId="">
                  <p:embed/>
                  <p:pic>
                    <p:nvPicPr>
                      <p:cNvPr id="0" name="Picture 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603575"/>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52"/>
          <p:cNvGraphicFramePr>
            <a:graphicFrameLocks noChangeAspect="1"/>
          </p:cNvGraphicFramePr>
          <p:nvPr>
            <p:extLst>
              <p:ext uri="{D42A27DB-BD31-4B8C-83A1-F6EECF244321}">
                <p14:modId xmlns:p14="http://schemas.microsoft.com/office/powerpoint/2010/main" val="70580570"/>
              </p:ext>
            </p:extLst>
          </p:nvPr>
        </p:nvGraphicFramePr>
        <p:xfrm>
          <a:off x="2174830" y="2655811"/>
          <a:ext cx="343081" cy="328911"/>
        </p:xfrm>
        <a:graphic>
          <a:graphicData uri="http://schemas.openxmlformats.org/presentationml/2006/ole">
            <mc:AlternateContent xmlns:mc="http://schemas.openxmlformats.org/markup-compatibility/2006">
              <mc:Choice xmlns:v="urn:schemas-microsoft-com:vml" Requires="v">
                <p:oleObj spid="_x0000_s96579" name="CorelDRAW" r:id="rId20" imgW="1126080" imgH="1079640" progId="">
                  <p:embed/>
                </p:oleObj>
              </mc:Choice>
              <mc:Fallback>
                <p:oleObj name="CorelDRAW" r:id="rId20" imgW="1126080" imgH="1079640" progId="">
                  <p:embed/>
                  <p:pic>
                    <p:nvPicPr>
                      <p:cNvPr id="0" name="Picture 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30" y="2655811"/>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53"/>
          <p:cNvGraphicFramePr>
            <a:graphicFrameLocks noChangeAspect="1"/>
          </p:cNvGraphicFramePr>
          <p:nvPr>
            <p:extLst>
              <p:ext uri="{D42A27DB-BD31-4B8C-83A1-F6EECF244321}">
                <p14:modId xmlns:p14="http://schemas.microsoft.com/office/powerpoint/2010/main" val="50771469"/>
              </p:ext>
            </p:extLst>
          </p:nvPr>
        </p:nvGraphicFramePr>
        <p:xfrm>
          <a:off x="2085982" y="1556101"/>
          <a:ext cx="343081" cy="328911"/>
        </p:xfrm>
        <a:graphic>
          <a:graphicData uri="http://schemas.openxmlformats.org/presentationml/2006/ole">
            <mc:AlternateContent xmlns:mc="http://schemas.openxmlformats.org/markup-compatibility/2006">
              <mc:Choice xmlns:v="urn:schemas-microsoft-com:vml" Requires="v">
                <p:oleObj spid="_x0000_s96580" name="CorelDRAW" r:id="rId21" imgW="1126080" imgH="1079640" progId="">
                  <p:embed/>
                </p:oleObj>
              </mc:Choice>
              <mc:Fallback>
                <p:oleObj name="CorelDRAW" r:id="rId21" imgW="1126080" imgH="1079640" progId="">
                  <p:embed/>
                  <p:pic>
                    <p:nvPicPr>
                      <p:cNvPr id="0" name="Picture 1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82" y="1556101"/>
                        <a:ext cx="343081" cy="328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19"/>
          <p:cNvSpPr>
            <a:spLocks noChangeArrowheads="1"/>
          </p:cNvSpPr>
          <p:nvPr/>
        </p:nvSpPr>
        <p:spPr bwMode="auto">
          <a:xfrm>
            <a:off x="216998" y="6329645"/>
            <a:ext cx="8603473" cy="276999"/>
          </a:xfrm>
          <a:prstGeom prst="rect">
            <a:avLst/>
          </a:prstGeom>
          <a:noFill/>
          <a:ln w="0">
            <a:noFill/>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lvl1pPr>
              <a:tabLst>
                <a:tab pos="323850" algn="l"/>
              </a:tabLst>
              <a:defRPr>
                <a:solidFill>
                  <a:schemeClr val="tx1"/>
                </a:solidFill>
                <a:latin typeface="Georgia" pitchFamily="18" charset="0"/>
              </a:defRPr>
            </a:lvl1pPr>
            <a:lvl2pPr marL="742950" indent="-285750">
              <a:tabLst>
                <a:tab pos="323850" algn="l"/>
              </a:tabLst>
              <a:defRPr>
                <a:solidFill>
                  <a:schemeClr val="tx1"/>
                </a:solidFill>
                <a:latin typeface="Georgia" pitchFamily="18" charset="0"/>
              </a:defRPr>
            </a:lvl2pPr>
            <a:lvl3pPr marL="1143000" indent="-228600">
              <a:tabLst>
                <a:tab pos="323850" algn="l"/>
              </a:tabLst>
              <a:defRPr>
                <a:solidFill>
                  <a:schemeClr val="tx1"/>
                </a:solidFill>
                <a:latin typeface="Georgia" pitchFamily="18" charset="0"/>
              </a:defRPr>
            </a:lvl3pPr>
            <a:lvl4pPr marL="1600200" indent="-228600">
              <a:tabLst>
                <a:tab pos="323850" algn="l"/>
              </a:tabLst>
              <a:defRPr>
                <a:solidFill>
                  <a:schemeClr val="tx1"/>
                </a:solidFill>
                <a:latin typeface="Georgia" pitchFamily="18" charset="0"/>
              </a:defRPr>
            </a:lvl4pPr>
            <a:lvl5pPr marL="2057400" indent="-228600">
              <a:tabLst>
                <a:tab pos="323850" algn="l"/>
              </a:tabLst>
              <a:defRPr>
                <a:solidFill>
                  <a:schemeClr val="tx1"/>
                </a:solidFill>
                <a:latin typeface="Georgia" pitchFamily="18" charset="0"/>
              </a:defRPr>
            </a:lvl5pPr>
            <a:lvl6pPr marL="2514600" indent="-228600" fontAlgn="base">
              <a:spcBef>
                <a:spcPct val="0"/>
              </a:spcBef>
              <a:spcAft>
                <a:spcPct val="0"/>
              </a:spcAft>
              <a:tabLst>
                <a:tab pos="323850" algn="l"/>
              </a:tabLst>
              <a:defRPr>
                <a:solidFill>
                  <a:schemeClr val="tx1"/>
                </a:solidFill>
                <a:latin typeface="Georgia" pitchFamily="18" charset="0"/>
              </a:defRPr>
            </a:lvl6pPr>
            <a:lvl7pPr marL="2971800" indent="-228600" fontAlgn="base">
              <a:spcBef>
                <a:spcPct val="0"/>
              </a:spcBef>
              <a:spcAft>
                <a:spcPct val="0"/>
              </a:spcAft>
              <a:tabLst>
                <a:tab pos="323850" algn="l"/>
              </a:tabLst>
              <a:defRPr>
                <a:solidFill>
                  <a:schemeClr val="tx1"/>
                </a:solidFill>
                <a:latin typeface="Georgia" pitchFamily="18" charset="0"/>
              </a:defRPr>
            </a:lvl7pPr>
            <a:lvl8pPr marL="3429000" indent="-228600" fontAlgn="base">
              <a:spcBef>
                <a:spcPct val="0"/>
              </a:spcBef>
              <a:spcAft>
                <a:spcPct val="0"/>
              </a:spcAft>
              <a:tabLst>
                <a:tab pos="323850" algn="l"/>
              </a:tabLst>
              <a:defRPr>
                <a:solidFill>
                  <a:schemeClr val="tx1"/>
                </a:solidFill>
                <a:latin typeface="Georgia" pitchFamily="18" charset="0"/>
              </a:defRPr>
            </a:lvl8pPr>
            <a:lvl9pPr marL="3886200" indent="-228600" fontAlgn="base">
              <a:spcBef>
                <a:spcPct val="0"/>
              </a:spcBef>
              <a:spcAft>
                <a:spcPct val="0"/>
              </a:spcAft>
              <a:tabLst>
                <a:tab pos="323850" algn="l"/>
              </a:tabLst>
              <a:defRPr>
                <a:solidFill>
                  <a:schemeClr val="tx1"/>
                </a:solidFill>
                <a:latin typeface="Georgia" pitchFamily="18" charset="0"/>
              </a:defRPr>
            </a:lvl9pPr>
          </a:lstStyle>
          <a:p>
            <a:pPr algn="just">
              <a:defRPr/>
            </a:pPr>
            <a:r>
              <a:rPr lang="en-US" sz="1200" dirty="0" smtClean="0">
                <a:latin typeface="+mn-lt"/>
              </a:rPr>
              <a:t>1. </a:t>
            </a:r>
            <a:r>
              <a:rPr lang="en-US" sz="1200" dirty="0" err="1" smtClean="0">
                <a:latin typeface="+mn-lt"/>
              </a:rPr>
              <a:t>Rapaport</a:t>
            </a:r>
            <a:r>
              <a:rPr lang="en-US" sz="1200" dirty="0" smtClean="0">
                <a:latin typeface="+mn-lt"/>
              </a:rPr>
              <a:t> </a:t>
            </a:r>
            <a:r>
              <a:rPr lang="en-US" sz="1200" dirty="0">
                <a:latin typeface="+mn-lt"/>
              </a:rPr>
              <a:t>D.C. </a:t>
            </a:r>
            <a:r>
              <a:rPr lang="en-US" sz="1200" dirty="0" smtClean="0">
                <a:latin typeface="+mn-lt"/>
              </a:rPr>
              <a:t>The </a:t>
            </a:r>
            <a:r>
              <a:rPr lang="en-US" sz="1200" dirty="0">
                <a:latin typeface="+mn-lt"/>
              </a:rPr>
              <a:t>art of molecular dynamics simulation. </a:t>
            </a:r>
            <a:r>
              <a:rPr lang="ru-RU" sz="1200" dirty="0" smtClean="0">
                <a:latin typeface="+mn-lt"/>
              </a:rPr>
              <a:t> </a:t>
            </a:r>
            <a:r>
              <a:rPr lang="en-US" sz="1200" dirty="0" smtClean="0">
                <a:latin typeface="+mn-lt"/>
              </a:rPr>
              <a:t>Cambridge</a:t>
            </a:r>
            <a:r>
              <a:rPr lang="en-US" sz="1200" dirty="0">
                <a:latin typeface="+mn-lt"/>
              </a:rPr>
              <a:t>: Cambridge University Press, 2005</a:t>
            </a:r>
            <a:r>
              <a:rPr lang="en-US" sz="1200" dirty="0" smtClean="0">
                <a:latin typeface="+mn-lt"/>
              </a:rPr>
              <a:t>.</a:t>
            </a:r>
            <a:endParaRPr lang="en-US" sz="1200" dirty="0">
              <a:latin typeface="+mn-lt"/>
            </a:endParaRPr>
          </a:p>
        </p:txBody>
      </p:sp>
      <p:sp>
        <p:nvSpPr>
          <p:cNvPr id="35" name="Прямоугольник 34"/>
          <p:cNvSpPr/>
          <p:nvPr/>
        </p:nvSpPr>
        <p:spPr>
          <a:xfrm>
            <a:off x="4325522" y="764704"/>
            <a:ext cx="4572000" cy="4524315"/>
          </a:xfrm>
          <a:prstGeom prst="rect">
            <a:avLst/>
          </a:prstGeom>
        </p:spPr>
        <p:txBody>
          <a:bodyPr>
            <a:spAutoFit/>
          </a:bodyPr>
          <a:lstStyle/>
          <a:p>
            <a:pPr indent="252000" algn="just"/>
            <a:r>
              <a:rPr lang="ru-RU" sz="1200" dirty="0" smtClean="0">
                <a:latin typeface="+mn-lt"/>
              </a:rPr>
              <a:t>В то время, когда </a:t>
            </a:r>
            <a:r>
              <a:rPr lang="ru-RU" sz="1200" dirty="0" err="1" smtClean="0">
                <a:latin typeface="+mn-lt"/>
              </a:rPr>
              <a:t>Алдер</a:t>
            </a:r>
            <a:r>
              <a:rPr lang="ru-RU" sz="1200" dirty="0" smtClean="0">
                <a:latin typeface="+mn-lt"/>
              </a:rPr>
              <a:t> и </a:t>
            </a:r>
            <a:r>
              <a:rPr lang="ru-RU" sz="1200" dirty="0" err="1" smtClean="0">
                <a:latin typeface="+mn-lt"/>
              </a:rPr>
              <a:t>Вайнрайт</a:t>
            </a:r>
            <a:r>
              <a:rPr lang="ru-RU" sz="1200" dirty="0" smtClean="0">
                <a:latin typeface="+mn-lt"/>
              </a:rPr>
              <a:t> публиковали свои первые работы по результатам МД-моделирования. динамики, возможности ЭВМ не позволяли изучать ничего, кроме объемных свойств гомогенной жидкости. Модели молекул при этом размещались в ячейке моделирования (обычно кубической формы) с открытыми границами. </a:t>
            </a:r>
          </a:p>
          <a:p>
            <a:pPr indent="252000" algn="just"/>
            <a:r>
              <a:rPr lang="ru-RU" sz="1200" dirty="0" smtClean="0">
                <a:latin typeface="+mn-lt"/>
              </a:rPr>
              <a:t> Для расчета эволюции </a:t>
            </a:r>
            <a:r>
              <a:rPr lang="ru-RU" sz="1200" dirty="0" smtClean="0">
                <a:latin typeface="+mn-lt"/>
              </a:rPr>
              <a:t>такой системы необходимо </a:t>
            </a:r>
            <a:r>
              <a:rPr lang="ru-RU" sz="1200" dirty="0" smtClean="0">
                <a:latin typeface="+mn-lt"/>
              </a:rPr>
              <a:t>задать начальные условия, а именно координаты и скорости </a:t>
            </a:r>
            <a:r>
              <a:rPr lang="ru-RU" sz="1200" dirty="0" smtClean="0">
                <a:latin typeface="+mn-lt"/>
              </a:rPr>
              <a:t>молекул</a:t>
            </a:r>
            <a:r>
              <a:rPr lang="ru-RU" sz="1200" dirty="0" smtClean="0">
                <a:latin typeface="+mn-lt"/>
              </a:rPr>
              <a:t>, </a:t>
            </a:r>
            <a:r>
              <a:rPr lang="ru-RU" sz="1200" dirty="0" smtClean="0">
                <a:latin typeface="+mn-lt"/>
              </a:rPr>
              <a:t>граничные </a:t>
            </a:r>
            <a:r>
              <a:rPr lang="ru-RU" sz="1200" dirty="0" smtClean="0">
                <a:latin typeface="+mn-lt"/>
              </a:rPr>
              <a:t>условия, описывающие </a:t>
            </a:r>
            <a:r>
              <a:rPr lang="ru-RU" sz="1200" dirty="0" smtClean="0">
                <a:latin typeface="+mn-lt"/>
              </a:rPr>
              <a:t>взаимодействие </a:t>
            </a:r>
            <a:r>
              <a:rPr lang="ru-RU" sz="1200" dirty="0" smtClean="0">
                <a:latin typeface="+mn-lt"/>
              </a:rPr>
              <a:t>системы с «внешним миром</a:t>
            </a:r>
            <a:r>
              <a:rPr lang="ru-RU" sz="1200" dirty="0" smtClean="0">
                <a:latin typeface="+mn-lt"/>
              </a:rPr>
              <a:t>», </a:t>
            </a:r>
            <a:r>
              <a:rPr lang="ru-RU" sz="1200" dirty="0" smtClean="0">
                <a:latin typeface="+mn-lt"/>
              </a:rPr>
              <a:t>и закон взаимодействия молекул. </a:t>
            </a:r>
          </a:p>
          <a:p>
            <a:pPr indent="252000" algn="just"/>
            <a:r>
              <a:rPr lang="ru-RU" sz="1200" dirty="0">
                <a:latin typeface="+mn-lt"/>
              </a:rPr>
              <a:t>Чтобы минимизировать влияние малого размера ячейки, использовались периодические граничные условия, когда молекула, пересекая какую-либо границу ячейки, </a:t>
            </a:r>
            <a:r>
              <a:rPr lang="ru-RU" sz="1200" dirty="0" err="1" smtClean="0">
                <a:latin typeface="+mn-lt"/>
              </a:rPr>
              <a:t>появ-ляется</a:t>
            </a:r>
            <a:r>
              <a:rPr lang="ru-RU" sz="1200" dirty="0" smtClean="0">
                <a:latin typeface="+mn-lt"/>
              </a:rPr>
              <a:t> </a:t>
            </a:r>
            <a:r>
              <a:rPr lang="ru-RU" sz="1200" dirty="0">
                <a:latin typeface="+mn-lt"/>
              </a:rPr>
              <a:t>на противоположной </a:t>
            </a:r>
            <a:r>
              <a:rPr lang="ru-RU" sz="1200" dirty="0" smtClean="0">
                <a:latin typeface="+mn-lt"/>
              </a:rPr>
              <a:t>границе. </a:t>
            </a:r>
            <a:r>
              <a:rPr lang="ru-RU" sz="1200" dirty="0">
                <a:latin typeface="+mn-lt"/>
              </a:rPr>
              <a:t>Такие условия позволяют моделировать вообще говоря бесконечную систему, состоящую однако из одинаковых повторяющихся подсистем, каждая из которых эквивалентна ячейке моделирования</a:t>
            </a:r>
            <a:r>
              <a:rPr lang="ru-RU" sz="1200" dirty="0" smtClean="0">
                <a:latin typeface="+mn-lt"/>
              </a:rPr>
              <a:t>.</a:t>
            </a:r>
          </a:p>
          <a:p>
            <a:pPr indent="252000" algn="just"/>
            <a:r>
              <a:rPr lang="ru-RU" sz="1200" dirty="0" smtClean="0">
                <a:latin typeface="+mn-lt"/>
              </a:rPr>
              <a:t>Основные принципы МД-моделирования сохранились и сегодня, однако класс исследуемых систем существенно расширился </a:t>
            </a:r>
            <a:r>
              <a:rPr lang="en-US" sz="1200" dirty="0" smtClean="0">
                <a:latin typeface="+mn-lt"/>
              </a:rPr>
              <a:t>[1]</a:t>
            </a:r>
            <a:r>
              <a:rPr lang="ru-RU" sz="1200" dirty="0" smtClean="0">
                <a:latin typeface="+mn-lt"/>
              </a:rPr>
              <a:t>. Так, этим методом активно изучаются </a:t>
            </a:r>
            <a:r>
              <a:rPr lang="ru-RU" sz="1200" dirty="0" err="1" smtClean="0">
                <a:latin typeface="+mn-lt"/>
              </a:rPr>
              <a:t>наножидкости</a:t>
            </a:r>
            <a:r>
              <a:rPr lang="ru-RU" sz="1200" dirty="0" smtClean="0">
                <a:latin typeface="+mn-lt"/>
              </a:rPr>
              <a:t>. В этом случае часть молекул  жидкости заменяется …  </a:t>
            </a:r>
            <a:endParaRPr lang="ru-RU" sz="1200" dirty="0">
              <a:latin typeface="+mn-lt"/>
            </a:endParaRPr>
          </a:p>
        </p:txBody>
      </p:sp>
      <p:sp>
        <p:nvSpPr>
          <p:cNvPr id="36" name="Прямоугольник 35"/>
          <p:cNvSpPr/>
          <p:nvPr/>
        </p:nvSpPr>
        <p:spPr>
          <a:xfrm>
            <a:off x="179512" y="5415607"/>
            <a:ext cx="3405180" cy="461665"/>
          </a:xfrm>
          <a:prstGeom prst="rect">
            <a:avLst/>
          </a:prstGeom>
        </p:spPr>
        <p:txBody>
          <a:bodyPr wrap="square">
            <a:spAutoFit/>
          </a:bodyPr>
          <a:lstStyle/>
          <a:p>
            <a:r>
              <a:rPr lang="ru-RU" sz="1200" dirty="0">
                <a:latin typeface="+mn-lt"/>
              </a:rPr>
              <a:t>Рис. 1</a:t>
            </a:r>
            <a:r>
              <a:rPr lang="en-US" sz="1200" dirty="0">
                <a:latin typeface="+mn-lt"/>
              </a:rPr>
              <a:t>.</a:t>
            </a:r>
            <a:r>
              <a:rPr lang="ru-RU" sz="1200" dirty="0">
                <a:latin typeface="+mn-lt"/>
              </a:rPr>
              <a:t>  </a:t>
            </a:r>
            <a:r>
              <a:rPr lang="ru-RU" sz="1200" dirty="0" smtClean="0">
                <a:latin typeface="+mn-lt"/>
              </a:rPr>
              <a:t>Ячейка моделирования методом МД объемных свойств флюида.</a:t>
            </a:r>
            <a:endParaRPr lang="ru-RU" sz="1200" dirty="0">
              <a:latin typeface="+mn-lt"/>
            </a:endParaRPr>
          </a:p>
        </p:txBody>
      </p:sp>
      <p:sp>
        <p:nvSpPr>
          <p:cNvPr id="2" name="TextBox 1"/>
          <p:cNvSpPr txBox="1"/>
          <p:nvPr/>
        </p:nvSpPr>
        <p:spPr>
          <a:xfrm>
            <a:off x="4350934" y="5221649"/>
            <a:ext cx="4613554" cy="1015663"/>
          </a:xfrm>
          <a:prstGeom prst="rect">
            <a:avLst/>
          </a:prstGeom>
          <a:noFill/>
        </p:spPr>
        <p:txBody>
          <a:bodyPr wrap="square" rtlCol="0">
            <a:spAutoFit/>
          </a:bodyPr>
          <a:lstStyle/>
          <a:p>
            <a:pPr algn="just"/>
            <a:r>
              <a:rPr lang="ru-RU" sz="1200" dirty="0" smtClean="0">
                <a:latin typeface="+mn-lt"/>
              </a:rPr>
              <a:t>… на дисперсную </a:t>
            </a:r>
            <a:r>
              <a:rPr lang="ru-RU" sz="1200" dirty="0" err="1" smtClean="0">
                <a:latin typeface="+mn-lt"/>
              </a:rPr>
              <a:t>наночастицу</a:t>
            </a:r>
            <a:r>
              <a:rPr lang="ru-RU" sz="1200" dirty="0" smtClean="0">
                <a:latin typeface="+mn-lt"/>
              </a:rPr>
              <a:t> с заданным законом ее взаимодействия с молекулами жидкости. При </a:t>
            </a:r>
            <a:r>
              <a:rPr lang="ru-RU" sz="1200" dirty="0">
                <a:latin typeface="+mn-lt"/>
              </a:rPr>
              <a:t>расчете течений в каналах и порах необходимо задать </a:t>
            </a:r>
            <a:r>
              <a:rPr lang="ru-RU" sz="1200" dirty="0" smtClean="0">
                <a:latin typeface="+mn-lt"/>
              </a:rPr>
              <a:t>геометрию поверхности и потенциалы </a:t>
            </a:r>
            <a:r>
              <a:rPr lang="ru-RU" sz="1200" dirty="0">
                <a:latin typeface="+mn-lt"/>
              </a:rPr>
              <a:t>взаимодействия молекул флюида (жидкости или газа) с </a:t>
            </a:r>
            <a:r>
              <a:rPr lang="ru-RU" sz="1200" dirty="0" smtClean="0">
                <a:latin typeface="+mn-lt"/>
              </a:rPr>
              <a:t>ней.</a:t>
            </a:r>
            <a:endParaRPr lang="ru-RU" dirty="0"/>
          </a:p>
        </p:txBody>
      </p:sp>
    </p:spTree>
    <p:extLst>
      <p:ext uri="{BB962C8B-B14F-4D97-AF65-F5344CB8AC3E}">
        <p14:creationId xmlns:p14="http://schemas.microsoft.com/office/powerpoint/2010/main" val="3576686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5.93142E-7 L -0.00156 -0.12882 " pathEditMode="relative" rAng="0" ptsTypes="AA">
                                      <p:cBhvr>
                                        <p:cTn id="6" dur="2000" fill="hold"/>
                                        <p:tgtEl>
                                          <p:spTgt spid="13"/>
                                        </p:tgtEl>
                                        <p:attrNameLst>
                                          <p:attrName>ppt_x</p:attrName>
                                          <p:attrName>ppt_y</p:attrName>
                                        </p:attrNameLst>
                                      </p:cBhvr>
                                      <p:rCtr x="-100" y="-6400"/>
                                    </p:animMotion>
                                  </p:childTnLst>
                                </p:cTn>
                              </p:par>
                              <p:par>
                                <p:cTn id="7" presetID="0" presetClass="path" presetSubtype="0" accel="50000" decel="50000" fill="hold" nodeType="withEffect">
                                  <p:stCondLst>
                                    <p:cond delay="0"/>
                                  </p:stCondLst>
                                  <p:childTnLst>
                                    <p:animMotion origin="layout" path="M 0.02864 -0.18172 L -0.02657 -0.26551 " pathEditMode="relative" rAng="0" ptsTypes="AA">
                                      <p:cBhvr>
                                        <p:cTn id="8" dur="2000" fill="hold"/>
                                        <p:tgtEl>
                                          <p:spTgt spid="22"/>
                                        </p:tgtEl>
                                        <p:attrNameLst>
                                          <p:attrName>ppt_x</p:attrName>
                                          <p:attrName>ppt_y</p:attrName>
                                        </p:attrNameLst>
                                      </p:cBhvr>
                                      <p:rCtr x="-2760" y="-4190"/>
                                    </p:animMotion>
                                  </p:childTnLst>
                                </p:cTn>
                              </p:par>
                              <p:par>
                                <p:cTn id="9" presetID="0" presetClass="path" presetSubtype="0" accel="50000" decel="50000" fill="hold" nodeType="withEffect">
                                  <p:stCondLst>
                                    <p:cond delay="0"/>
                                  </p:stCondLst>
                                  <p:childTnLst>
                                    <p:animMotion origin="layout" path="M 3.61111E-6 1.16775E-6 L 0.00781 0.06302 " pathEditMode="relative" ptsTypes="AA">
                                      <p:cBhvr>
                                        <p:cTn id="10" dur="2000" fill="hold"/>
                                        <p:tgtEl>
                                          <p:spTgt spid="1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0712 -0.02755 L 0.08732 -0.06528 " pathEditMode="relative" rAng="0" ptsTypes="AA">
                                      <p:cBhvr>
                                        <p:cTn id="12" dur="2000" fill="hold"/>
                                        <p:tgtEl>
                                          <p:spTgt spid="29"/>
                                        </p:tgtEl>
                                        <p:attrNameLst>
                                          <p:attrName>ppt_x</p:attrName>
                                          <p:attrName>ppt_y</p:attrName>
                                        </p:attrNameLst>
                                      </p:cBhvr>
                                      <p:rCtr x="4010" y="-1898"/>
                                    </p:animMotion>
                                  </p:childTnLst>
                                </p:cTn>
                              </p:par>
                              <p:par>
                                <p:cTn id="13" presetID="0" presetClass="path" presetSubtype="0" accel="50000" decel="50000" fill="hold" nodeType="withEffect">
                                  <p:stCondLst>
                                    <p:cond delay="0"/>
                                  </p:stCondLst>
                                  <p:childTnLst>
                                    <p:animMotion origin="layout" path="M -0.01459 0.03195 L 0.09723 0.06759 " pathEditMode="relative" rAng="0" ptsTypes="AA">
                                      <p:cBhvr>
                                        <p:cTn id="14" dur="2000" fill="hold"/>
                                        <p:tgtEl>
                                          <p:spTgt spid="30"/>
                                        </p:tgtEl>
                                        <p:attrNameLst>
                                          <p:attrName>ppt_x</p:attrName>
                                          <p:attrName>ppt_y</p:attrName>
                                        </p:attrNameLst>
                                      </p:cBhvr>
                                      <p:rCtr x="5590" y="178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Принципы</a:t>
            </a:r>
            <a:r>
              <a:rPr kumimoji="0" lang="ru-RU" sz="2000" b="0" i="0" u="none" strike="noStrike" kern="1200" cap="none" spc="0" normalizeH="0" noProof="0" dirty="0" smtClean="0">
                <a:ln>
                  <a:noFill/>
                </a:ln>
                <a:solidFill>
                  <a:schemeClr val="tx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метода молекулярной</a:t>
            </a:r>
            <a:r>
              <a:rPr kumimoji="0" lang="ru-RU" sz="2000" b="0" i="0" u="none" strike="noStrike" kern="1200" cap="none" spc="0" normalizeH="0" noProof="0" dirty="0" smtClean="0">
                <a:ln>
                  <a:noFill/>
                </a:ln>
                <a:solidFill>
                  <a:schemeClr val="tx1"/>
                </a:solidFill>
                <a:effectLst/>
                <a:uLnTx/>
                <a:uFillTx/>
                <a:latin typeface="+mn-lt"/>
                <a:ea typeface="+mn-ea"/>
                <a:cs typeface="+mn-cs"/>
              </a:rPr>
              <a:t> динамики</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2" name="Object 21"/>
          <p:cNvGraphicFramePr>
            <a:graphicFrameLocks noChangeAspect="1"/>
          </p:cNvGraphicFramePr>
          <p:nvPr>
            <p:extLst>
              <p:ext uri="{D42A27DB-BD31-4B8C-83A1-F6EECF244321}">
                <p14:modId xmlns:p14="http://schemas.microsoft.com/office/powerpoint/2010/main" val="2447712135"/>
              </p:ext>
            </p:extLst>
          </p:nvPr>
        </p:nvGraphicFramePr>
        <p:xfrm>
          <a:off x="3500430" y="4176734"/>
          <a:ext cx="685800" cy="660400"/>
        </p:xfrm>
        <a:graphic>
          <a:graphicData uri="http://schemas.openxmlformats.org/presentationml/2006/ole">
            <mc:AlternateContent xmlns:mc="http://schemas.openxmlformats.org/markup-compatibility/2006">
              <mc:Choice xmlns:v="urn:schemas-microsoft-com:vml" Requires="v">
                <p:oleObj spid="_x0000_s97607" name="CorelDRAW" r:id="rId3" imgW="1126080" imgH="1079640" progId="">
                  <p:embed/>
                </p:oleObj>
              </mc:Choice>
              <mc:Fallback>
                <p:oleObj name="CorelDRAW" r:id="rId3" imgW="1126080" imgH="1079640" progId="">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41767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2"/>
          <p:cNvGraphicFramePr>
            <a:graphicFrameLocks noChangeAspect="1"/>
          </p:cNvGraphicFramePr>
          <p:nvPr>
            <p:extLst>
              <p:ext uri="{D42A27DB-BD31-4B8C-83A1-F6EECF244321}">
                <p14:modId xmlns:p14="http://schemas.microsoft.com/office/powerpoint/2010/main" val="782537567"/>
              </p:ext>
            </p:extLst>
          </p:nvPr>
        </p:nvGraphicFramePr>
        <p:xfrm>
          <a:off x="4148130" y="2957534"/>
          <a:ext cx="685800" cy="660400"/>
        </p:xfrm>
        <a:graphic>
          <a:graphicData uri="http://schemas.openxmlformats.org/presentationml/2006/ole">
            <mc:AlternateContent xmlns:mc="http://schemas.openxmlformats.org/markup-compatibility/2006">
              <mc:Choice xmlns:v="urn:schemas-microsoft-com:vml" Requires="v">
                <p:oleObj spid="_x0000_s97608" name="CorelDRAW" r:id="rId5" imgW="1126080" imgH="1079640" progId="">
                  <p:embed/>
                </p:oleObj>
              </mc:Choice>
              <mc:Fallback>
                <p:oleObj name="CorelDRAW" r:id="rId5" imgW="1126080" imgH="1079640" progId="">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130" y="29575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4"/>
          <p:cNvGraphicFramePr>
            <a:graphicFrameLocks noChangeAspect="1"/>
          </p:cNvGraphicFramePr>
          <p:nvPr>
            <p:extLst>
              <p:ext uri="{D42A27DB-BD31-4B8C-83A1-F6EECF244321}">
                <p14:modId xmlns:p14="http://schemas.microsoft.com/office/powerpoint/2010/main" val="2619475135"/>
              </p:ext>
            </p:extLst>
          </p:nvPr>
        </p:nvGraphicFramePr>
        <p:xfrm>
          <a:off x="4503730" y="3897334"/>
          <a:ext cx="685800" cy="660400"/>
        </p:xfrm>
        <a:graphic>
          <a:graphicData uri="http://schemas.openxmlformats.org/presentationml/2006/ole">
            <mc:AlternateContent xmlns:mc="http://schemas.openxmlformats.org/markup-compatibility/2006">
              <mc:Choice xmlns:v="urn:schemas-microsoft-com:vml" Requires="v">
                <p:oleObj spid="_x0000_s97609" name="CorelDRAW" r:id="rId6" imgW="1126080" imgH="1079640" progId="">
                  <p:embed/>
                </p:oleObj>
              </mc:Choice>
              <mc:Fallback>
                <p:oleObj name="CorelDRAW" r:id="rId6" imgW="1126080" imgH="1079640" progId="">
                  <p:embed/>
                  <p:pic>
                    <p:nvPicPr>
                      <p:cNvPr id="0" name="Picture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30" y="38973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5"/>
          <p:cNvGraphicFramePr>
            <a:graphicFrameLocks noChangeAspect="1"/>
          </p:cNvGraphicFramePr>
          <p:nvPr>
            <p:extLst>
              <p:ext uri="{D42A27DB-BD31-4B8C-83A1-F6EECF244321}">
                <p14:modId xmlns:p14="http://schemas.microsoft.com/office/powerpoint/2010/main" val="3464042803"/>
              </p:ext>
            </p:extLst>
          </p:nvPr>
        </p:nvGraphicFramePr>
        <p:xfrm>
          <a:off x="6243630" y="5192734"/>
          <a:ext cx="685800" cy="660400"/>
        </p:xfrm>
        <a:graphic>
          <a:graphicData uri="http://schemas.openxmlformats.org/presentationml/2006/ole">
            <mc:AlternateContent xmlns:mc="http://schemas.openxmlformats.org/markup-compatibility/2006">
              <mc:Choice xmlns:v="urn:schemas-microsoft-com:vml" Requires="v">
                <p:oleObj spid="_x0000_s97610" name="CorelDRAW" r:id="rId7" imgW="1126080" imgH="1079640" progId="">
                  <p:embed/>
                </p:oleObj>
              </mc:Choice>
              <mc:Fallback>
                <p:oleObj name="CorelDRAW" r:id="rId7" imgW="1126080" imgH="1079640" progId="">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0" y="51927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6"/>
          <p:cNvGraphicFramePr>
            <a:graphicFrameLocks noChangeAspect="1"/>
          </p:cNvGraphicFramePr>
          <p:nvPr>
            <p:extLst>
              <p:ext uri="{D42A27DB-BD31-4B8C-83A1-F6EECF244321}">
                <p14:modId xmlns:p14="http://schemas.microsoft.com/office/powerpoint/2010/main" val="3788211514"/>
              </p:ext>
            </p:extLst>
          </p:nvPr>
        </p:nvGraphicFramePr>
        <p:xfrm>
          <a:off x="5519730" y="4176734"/>
          <a:ext cx="685800" cy="660400"/>
        </p:xfrm>
        <a:graphic>
          <a:graphicData uri="http://schemas.openxmlformats.org/presentationml/2006/ole">
            <mc:AlternateContent xmlns:mc="http://schemas.openxmlformats.org/markup-compatibility/2006">
              <mc:Choice xmlns:v="urn:schemas-microsoft-com:vml" Requires="v">
                <p:oleObj spid="_x0000_s97611" name="CorelDRAW" r:id="rId8" imgW="1126080" imgH="1079640" progId="">
                  <p:embed/>
                </p:oleObj>
              </mc:Choice>
              <mc:Fallback>
                <p:oleObj name="CorelDRAW" r:id="rId8" imgW="1126080" imgH="1079640" progId="">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0" y="41767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7"/>
          <p:cNvGraphicFramePr>
            <a:graphicFrameLocks noChangeAspect="1"/>
          </p:cNvGraphicFramePr>
          <p:nvPr>
            <p:extLst>
              <p:ext uri="{D42A27DB-BD31-4B8C-83A1-F6EECF244321}">
                <p14:modId xmlns:p14="http://schemas.microsoft.com/office/powerpoint/2010/main" val="1583780218"/>
              </p:ext>
            </p:extLst>
          </p:nvPr>
        </p:nvGraphicFramePr>
        <p:xfrm>
          <a:off x="3640130" y="2170134"/>
          <a:ext cx="685800" cy="660400"/>
        </p:xfrm>
        <a:graphic>
          <a:graphicData uri="http://schemas.openxmlformats.org/presentationml/2006/ole">
            <mc:AlternateContent xmlns:mc="http://schemas.openxmlformats.org/markup-compatibility/2006">
              <mc:Choice xmlns:v="urn:schemas-microsoft-com:vml" Requires="v">
                <p:oleObj spid="_x0000_s97612" name="CorelDRAW" r:id="rId9" imgW="1126080" imgH="1079640" progId="">
                  <p:embed/>
                </p:oleObj>
              </mc:Choice>
              <mc:Fallback>
                <p:oleObj name="CorelDRAW" r:id="rId9" imgW="1126080" imgH="1079640" progId="">
                  <p:embed/>
                  <p:pic>
                    <p:nvPicPr>
                      <p:cNvPr id="0" name="Picture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130" y="21701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9"/>
          <p:cNvGraphicFramePr>
            <a:graphicFrameLocks noChangeAspect="1"/>
          </p:cNvGraphicFramePr>
          <p:nvPr>
            <p:extLst>
              <p:ext uri="{D42A27DB-BD31-4B8C-83A1-F6EECF244321}">
                <p14:modId xmlns:p14="http://schemas.microsoft.com/office/powerpoint/2010/main" val="1455618436"/>
              </p:ext>
            </p:extLst>
          </p:nvPr>
        </p:nvGraphicFramePr>
        <p:xfrm>
          <a:off x="7246930" y="4684734"/>
          <a:ext cx="685800" cy="660400"/>
        </p:xfrm>
        <a:graphic>
          <a:graphicData uri="http://schemas.openxmlformats.org/presentationml/2006/ole">
            <mc:AlternateContent xmlns:mc="http://schemas.openxmlformats.org/markup-compatibility/2006">
              <mc:Choice xmlns:v="urn:schemas-microsoft-com:vml" Requires="v">
                <p:oleObj spid="_x0000_s97613" name="CorelDRAW" r:id="rId10" imgW="1126080" imgH="1079640" progId="">
                  <p:embed/>
                </p:oleObj>
              </mc:Choice>
              <mc:Fallback>
                <p:oleObj name="CorelDRAW" r:id="rId10" imgW="1126080" imgH="1079640" progId="">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930" y="46847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30"/>
          <p:cNvGraphicFramePr>
            <a:graphicFrameLocks noChangeAspect="1"/>
          </p:cNvGraphicFramePr>
          <p:nvPr>
            <p:extLst>
              <p:ext uri="{D42A27DB-BD31-4B8C-83A1-F6EECF244321}">
                <p14:modId xmlns:p14="http://schemas.microsoft.com/office/powerpoint/2010/main" val="2945039139"/>
              </p:ext>
            </p:extLst>
          </p:nvPr>
        </p:nvGraphicFramePr>
        <p:xfrm>
          <a:off x="5443530" y="5700734"/>
          <a:ext cx="685800" cy="660400"/>
        </p:xfrm>
        <a:graphic>
          <a:graphicData uri="http://schemas.openxmlformats.org/presentationml/2006/ole">
            <mc:AlternateContent xmlns:mc="http://schemas.openxmlformats.org/markup-compatibility/2006">
              <mc:Choice xmlns:v="urn:schemas-microsoft-com:vml" Requires="v">
                <p:oleObj spid="_x0000_s97614" name="CorelDRAW" r:id="rId11" imgW="1126080" imgH="1079640" progId="">
                  <p:embed/>
                </p:oleObj>
              </mc:Choice>
              <mc:Fallback>
                <p:oleObj name="CorelDRAW" r:id="rId11" imgW="1126080" imgH="1079640" progId="">
                  <p:embed/>
                  <p:pic>
                    <p:nvPicPr>
                      <p:cNvPr id="0"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530" y="57007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31"/>
          <p:cNvGraphicFramePr>
            <a:graphicFrameLocks noChangeAspect="1"/>
          </p:cNvGraphicFramePr>
          <p:nvPr>
            <p:extLst>
              <p:ext uri="{D42A27DB-BD31-4B8C-83A1-F6EECF244321}">
                <p14:modId xmlns:p14="http://schemas.microsoft.com/office/powerpoint/2010/main" val="3884769307"/>
              </p:ext>
            </p:extLst>
          </p:nvPr>
        </p:nvGraphicFramePr>
        <p:xfrm>
          <a:off x="7678730" y="5840434"/>
          <a:ext cx="685800" cy="660400"/>
        </p:xfrm>
        <a:graphic>
          <a:graphicData uri="http://schemas.openxmlformats.org/presentationml/2006/ole">
            <mc:AlternateContent xmlns:mc="http://schemas.openxmlformats.org/markup-compatibility/2006">
              <mc:Choice xmlns:v="urn:schemas-microsoft-com:vml" Requires="v">
                <p:oleObj spid="_x0000_s97615" name="CorelDRAW" r:id="rId12" imgW="1126080" imgH="1079640" progId="">
                  <p:embed/>
                </p:oleObj>
              </mc:Choice>
              <mc:Fallback>
                <p:oleObj name="CorelDRAW" r:id="rId12" imgW="1126080" imgH="1079640" progId="">
                  <p:embed/>
                  <p:pic>
                    <p:nvPicPr>
                      <p:cNvPr id="0" name="Picture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730" y="58404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32"/>
          <p:cNvGraphicFramePr>
            <a:graphicFrameLocks noChangeAspect="1"/>
          </p:cNvGraphicFramePr>
          <p:nvPr>
            <p:extLst>
              <p:ext uri="{D42A27DB-BD31-4B8C-83A1-F6EECF244321}">
                <p14:modId xmlns:p14="http://schemas.microsoft.com/office/powerpoint/2010/main" val="914106082"/>
              </p:ext>
            </p:extLst>
          </p:nvPr>
        </p:nvGraphicFramePr>
        <p:xfrm>
          <a:off x="4719630" y="4824434"/>
          <a:ext cx="685800" cy="660400"/>
        </p:xfrm>
        <a:graphic>
          <a:graphicData uri="http://schemas.openxmlformats.org/presentationml/2006/ole">
            <mc:AlternateContent xmlns:mc="http://schemas.openxmlformats.org/markup-compatibility/2006">
              <mc:Choice xmlns:v="urn:schemas-microsoft-com:vml" Requires="v">
                <p:oleObj spid="_x0000_s97616" name="CorelDRAW" r:id="rId13" imgW="1126080" imgH="1079640" progId="">
                  <p:embed/>
                </p:oleObj>
              </mc:Choice>
              <mc:Fallback>
                <p:oleObj name="CorelDRAW" r:id="rId13" imgW="1126080" imgH="1079640" progId="">
                  <p:embed/>
                  <p:pic>
                    <p:nvPicPr>
                      <p:cNvPr id="0" name="Picture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0" y="4824434"/>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33"/>
          <p:cNvGraphicFramePr>
            <a:graphicFrameLocks noChangeAspect="1"/>
          </p:cNvGraphicFramePr>
          <p:nvPr>
            <p:extLst>
              <p:ext uri="{D42A27DB-BD31-4B8C-83A1-F6EECF244321}">
                <p14:modId xmlns:p14="http://schemas.microsoft.com/office/powerpoint/2010/main" val="877607766"/>
              </p:ext>
            </p:extLst>
          </p:nvPr>
        </p:nvGraphicFramePr>
        <p:xfrm>
          <a:off x="2285984" y="3214686"/>
          <a:ext cx="685800" cy="660400"/>
        </p:xfrm>
        <a:graphic>
          <a:graphicData uri="http://schemas.openxmlformats.org/presentationml/2006/ole">
            <mc:AlternateContent xmlns:mc="http://schemas.openxmlformats.org/markup-compatibility/2006">
              <mc:Choice xmlns:v="urn:schemas-microsoft-com:vml" Requires="v">
                <p:oleObj spid="_x0000_s97617" name="CorelDRAW" r:id="rId14" imgW="1126080" imgH="1079640" progId="">
                  <p:embed/>
                </p:oleObj>
              </mc:Choice>
              <mc:Fallback>
                <p:oleObj name="CorelDRAW" r:id="rId14" imgW="1126080" imgH="1079640" progId="">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3214686"/>
                        <a:ext cx="685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42"/>
          <p:cNvGraphicFramePr>
            <a:graphicFrameLocks noChangeAspect="1"/>
          </p:cNvGraphicFramePr>
          <p:nvPr>
            <p:extLst>
              <p:ext uri="{D42A27DB-BD31-4B8C-83A1-F6EECF244321}">
                <p14:modId xmlns:p14="http://schemas.microsoft.com/office/powerpoint/2010/main" val="3538950601"/>
              </p:ext>
            </p:extLst>
          </p:nvPr>
        </p:nvGraphicFramePr>
        <p:xfrm>
          <a:off x="5500694" y="1857364"/>
          <a:ext cx="928694" cy="889175"/>
        </p:xfrm>
        <a:graphic>
          <a:graphicData uri="http://schemas.openxmlformats.org/presentationml/2006/ole">
            <mc:AlternateContent xmlns:mc="http://schemas.openxmlformats.org/markup-compatibility/2006">
              <mc:Choice xmlns:v="urn:schemas-microsoft-com:vml" Requires="v">
                <p:oleObj spid="_x0000_s97618" name="CorelDRAW" r:id="rId15" imgW="2028600" imgH="1944360" progId="">
                  <p:embed/>
                </p:oleObj>
              </mc:Choice>
              <mc:Fallback>
                <p:oleObj name="CorelDRAW" r:id="rId15" imgW="2028600" imgH="1944360" progId="">
                  <p:embed/>
                  <p:pic>
                    <p:nvPicPr>
                      <p:cNvPr id="0" name="Picture 1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0694" y="1857364"/>
                        <a:ext cx="928694" cy="88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43"/>
          <p:cNvGraphicFramePr>
            <a:graphicFrameLocks noChangeAspect="1"/>
          </p:cNvGraphicFramePr>
          <p:nvPr>
            <p:extLst>
              <p:ext uri="{D42A27DB-BD31-4B8C-83A1-F6EECF244321}">
                <p14:modId xmlns:p14="http://schemas.microsoft.com/office/powerpoint/2010/main" val="3439570770"/>
              </p:ext>
            </p:extLst>
          </p:nvPr>
        </p:nvGraphicFramePr>
        <p:xfrm>
          <a:off x="5500694" y="2357430"/>
          <a:ext cx="928687" cy="889000"/>
        </p:xfrm>
        <a:graphic>
          <a:graphicData uri="http://schemas.openxmlformats.org/presentationml/2006/ole">
            <mc:AlternateContent xmlns:mc="http://schemas.openxmlformats.org/markup-compatibility/2006">
              <mc:Choice xmlns:v="urn:schemas-microsoft-com:vml" Requires="v">
                <p:oleObj spid="_x0000_s97619" name="CorelDRAW" r:id="rId17" imgW="2028600" imgH="1944360" progId="">
                  <p:embed/>
                </p:oleObj>
              </mc:Choice>
              <mc:Fallback>
                <p:oleObj name="CorelDRAW" r:id="rId17" imgW="2028600" imgH="1944360" progId="">
                  <p:embed/>
                  <p:pic>
                    <p:nvPicPr>
                      <p:cNvPr id="0" name="Picture 1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0694" y="2357430"/>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4"/>
          <p:cNvGraphicFramePr>
            <a:graphicFrameLocks noChangeAspect="1"/>
          </p:cNvGraphicFramePr>
          <p:nvPr>
            <p:extLst>
              <p:ext uri="{D42A27DB-BD31-4B8C-83A1-F6EECF244321}">
                <p14:modId xmlns:p14="http://schemas.microsoft.com/office/powerpoint/2010/main" val="1548424923"/>
              </p:ext>
            </p:extLst>
          </p:nvPr>
        </p:nvGraphicFramePr>
        <p:xfrm>
          <a:off x="6143636" y="2500306"/>
          <a:ext cx="928687" cy="889000"/>
        </p:xfrm>
        <a:graphic>
          <a:graphicData uri="http://schemas.openxmlformats.org/presentationml/2006/ole">
            <mc:AlternateContent xmlns:mc="http://schemas.openxmlformats.org/markup-compatibility/2006">
              <mc:Choice xmlns:v="urn:schemas-microsoft-com:vml" Requires="v">
                <p:oleObj spid="_x0000_s97620" name="CorelDRAW" r:id="rId18" imgW="2028600" imgH="1944360" progId="">
                  <p:embed/>
                </p:oleObj>
              </mc:Choice>
              <mc:Fallback>
                <p:oleObj name="CorelDRAW" r:id="rId18" imgW="2028600" imgH="1944360" progId="">
                  <p:embed/>
                  <p:pic>
                    <p:nvPicPr>
                      <p:cNvPr id="0" name="Picture 1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3636" y="2500306"/>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45"/>
          <p:cNvGraphicFramePr>
            <a:graphicFrameLocks noChangeAspect="1"/>
          </p:cNvGraphicFramePr>
          <p:nvPr>
            <p:extLst>
              <p:ext uri="{D42A27DB-BD31-4B8C-83A1-F6EECF244321}">
                <p14:modId xmlns:p14="http://schemas.microsoft.com/office/powerpoint/2010/main" val="2671041693"/>
              </p:ext>
            </p:extLst>
          </p:nvPr>
        </p:nvGraphicFramePr>
        <p:xfrm>
          <a:off x="5929322" y="1785926"/>
          <a:ext cx="928687" cy="889000"/>
        </p:xfrm>
        <a:graphic>
          <a:graphicData uri="http://schemas.openxmlformats.org/presentationml/2006/ole">
            <mc:AlternateContent xmlns:mc="http://schemas.openxmlformats.org/markup-compatibility/2006">
              <mc:Choice xmlns:v="urn:schemas-microsoft-com:vml" Requires="v">
                <p:oleObj spid="_x0000_s97621" name="CorelDRAW" r:id="rId19" imgW="2028600" imgH="1944360" progId="">
                  <p:embed/>
                </p:oleObj>
              </mc:Choice>
              <mc:Fallback>
                <p:oleObj name="CorelDRAW" r:id="rId19" imgW="2028600" imgH="1944360" progId="">
                  <p:embed/>
                  <p:pic>
                    <p:nvPicPr>
                      <p:cNvPr id="0" name="Picture 1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9322" y="1785926"/>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46"/>
          <p:cNvGraphicFramePr>
            <a:graphicFrameLocks noChangeAspect="1"/>
          </p:cNvGraphicFramePr>
          <p:nvPr>
            <p:extLst>
              <p:ext uri="{D42A27DB-BD31-4B8C-83A1-F6EECF244321}">
                <p14:modId xmlns:p14="http://schemas.microsoft.com/office/powerpoint/2010/main" val="1162840407"/>
              </p:ext>
            </p:extLst>
          </p:nvPr>
        </p:nvGraphicFramePr>
        <p:xfrm>
          <a:off x="6429388" y="2000240"/>
          <a:ext cx="928687" cy="889000"/>
        </p:xfrm>
        <a:graphic>
          <a:graphicData uri="http://schemas.openxmlformats.org/presentationml/2006/ole">
            <mc:AlternateContent xmlns:mc="http://schemas.openxmlformats.org/markup-compatibility/2006">
              <mc:Choice xmlns:v="urn:schemas-microsoft-com:vml" Requires="v">
                <p:oleObj spid="_x0000_s97622" name="CorelDRAW" r:id="rId20" imgW="2028600" imgH="1944360" progId="">
                  <p:embed/>
                </p:oleObj>
              </mc:Choice>
              <mc:Fallback>
                <p:oleObj name="CorelDRAW" r:id="rId20" imgW="2028600" imgH="1944360" progId="">
                  <p:embed/>
                  <p:pic>
                    <p:nvPicPr>
                      <p:cNvPr id="0" name="Picture 1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9388" y="2000240"/>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47"/>
          <p:cNvGraphicFramePr>
            <a:graphicFrameLocks noChangeAspect="1"/>
          </p:cNvGraphicFramePr>
          <p:nvPr>
            <p:extLst>
              <p:ext uri="{D42A27DB-BD31-4B8C-83A1-F6EECF244321}">
                <p14:modId xmlns:p14="http://schemas.microsoft.com/office/powerpoint/2010/main" val="2830936092"/>
              </p:ext>
            </p:extLst>
          </p:nvPr>
        </p:nvGraphicFramePr>
        <p:xfrm>
          <a:off x="5643563" y="2071688"/>
          <a:ext cx="928687" cy="889000"/>
        </p:xfrm>
        <a:graphic>
          <a:graphicData uri="http://schemas.openxmlformats.org/presentationml/2006/ole">
            <mc:AlternateContent xmlns:mc="http://schemas.openxmlformats.org/markup-compatibility/2006">
              <mc:Choice xmlns:v="urn:schemas-microsoft-com:vml" Requires="v">
                <p:oleObj spid="_x0000_s97623" name="CorelDRAW" r:id="rId21" imgW="2028600" imgH="1944360" progId="">
                  <p:embed/>
                </p:oleObj>
              </mc:Choice>
              <mc:Fallback>
                <p:oleObj name="CorelDRAW" r:id="rId21" imgW="2028600" imgH="1944360" progId="">
                  <p:embed/>
                  <p:pic>
                    <p:nvPicPr>
                      <p:cNvPr id="0" name="Picture 1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3563" y="2071688"/>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48"/>
          <p:cNvGraphicFramePr>
            <a:graphicFrameLocks noChangeAspect="1"/>
          </p:cNvGraphicFramePr>
          <p:nvPr>
            <p:extLst>
              <p:ext uri="{D42A27DB-BD31-4B8C-83A1-F6EECF244321}">
                <p14:modId xmlns:p14="http://schemas.microsoft.com/office/powerpoint/2010/main" val="1043803713"/>
              </p:ext>
            </p:extLst>
          </p:nvPr>
        </p:nvGraphicFramePr>
        <p:xfrm>
          <a:off x="6215074" y="1785926"/>
          <a:ext cx="928687" cy="889000"/>
        </p:xfrm>
        <a:graphic>
          <a:graphicData uri="http://schemas.openxmlformats.org/presentationml/2006/ole">
            <mc:AlternateContent xmlns:mc="http://schemas.openxmlformats.org/markup-compatibility/2006">
              <mc:Choice xmlns:v="urn:schemas-microsoft-com:vml" Requires="v">
                <p:oleObj spid="_x0000_s97624" name="CorelDRAW" r:id="rId22" imgW="2028600" imgH="1944360" progId="">
                  <p:embed/>
                </p:oleObj>
              </mc:Choice>
              <mc:Fallback>
                <p:oleObj name="CorelDRAW" r:id="rId22" imgW="2028600" imgH="1944360" progId="">
                  <p:embed/>
                  <p:pic>
                    <p:nvPicPr>
                      <p:cNvPr id="0" name="Picture 1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5074" y="1785926"/>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Прямая со стрелкой 30"/>
          <p:cNvCxnSpPr>
            <a:cxnSpLocks noChangeAspect="1"/>
          </p:cNvCxnSpPr>
          <p:nvPr/>
        </p:nvCxnSpPr>
        <p:spPr>
          <a:xfrm>
            <a:off x="6072198" y="2500306"/>
            <a:ext cx="571504" cy="500066"/>
          </a:xfrm>
          <a:prstGeom prst="straightConnector1">
            <a:avLst/>
          </a:prstGeom>
          <a:ln w="254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cxnSpLocks noChangeAspect="1"/>
          </p:cNvCxnSpPr>
          <p:nvPr/>
        </p:nvCxnSpPr>
        <p:spPr>
          <a:xfrm rot="5400000">
            <a:off x="2821769" y="3464719"/>
            <a:ext cx="2143140" cy="71438"/>
          </a:xfrm>
          <a:prstGeom prst="straightConnector1">
            <a:avLst/>
          </a:prstGeom>
          <a:ln w="254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19"/>
          <p:cNvSpPr>
            <a:spLocks noChangeAspect="1" noChangeArrowheads="1"/>
          </p:cNvSpPr>
          <p:nvPr/>
        </p:nvSpPr>
        <p:spPr bwMode="auto">
          <a:xfrm>
            <a:off x="571472" y="2357430"/>
            <a:ext cx="2928958"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lvl1pPr>
              <a:tabLst>
                <a:tab pos="323850" algn="l"/>
              </a:tabLst>
              <a:defRPr>
                <a:solidFill>
                  <a:schemeClr val="tx1"/>
                </a:solidFill>
                <a:latin typeface="Georgia" pitchFamily="18" charset="0"/>
              </a:defRPr>
            </a:lvl1pPr>
            <a:lvl2pPr marL="742950" indent="-285750">
              <a:tabLst>
                <a:tab pos="323850" algn="l"/>
              </a:tabLst>
              <a:defRPr>
                <a:solidFill>
                  <a:schemeClr val="tx1"/>
                </a:solidFill>
                <a:latin typeface="Georgia" pitchFamily="18" charset="0"/>
              </a:defRPr>
            </a:lvl2pPr>
            <a:lvl3pPr marL="1143000" indent="-228600">
              <a:tabLst>
                <a:tab pos="323850" algn="l"/>
              </a:tabLst>
              <a:defRPr>
                <a:solidFill>
                  <a:schemeClr val="tx1"/>
                </a:solidFill>
                <a:latin typeface="Georgia" pitchFamily="18" charset="0"/>
              </a:defRPr>
            </a:lvl3pPr>
            <a:lvl4pPr marL="1600200" indent="-228600">
              <a:tabLst>
                <a:tab pos="323850" algn="l"/>
              </a:tabLst>
              <a:defRPr>
                <a:solidFill>
                  <a:schemeClr val="tx1"/>
                </a:solidFill>
                <a:latin typeface="Georgia" pitchFamily="18" charset="0"/>
              </a:defRPr>
            </a:lvl4pPr>
            <a:lvl5pPr marL="2057400" indent="-228600">
              <a:tabLst>
                <a:tab pos="323850" algn="l"/>
              </a:tabLst>
              <a:defRPr>
                <a:solidFill>
                  <a:schemeClr val="tx1"/>
                </a:solidFill>
                <a:latin typeface="Georgia" pitchFamily="18" charset="0"/>
              </a:defRPr>
            </a:lvl5pPr>
            <a:lvl6pPr marL="2514600" indent="-228600" fontAlgn="base">
              <a:spcBef>
                <a:spcPct val="0"/>
              </a:spcBef>
              <a:spcAft>
                <a:spcPct val="0"/>
              </a:spcAft>
              <a:tabLst>
                <a:tab pos="323850" algn="l"/>
              </a:tabLst>
              <a:defRPr>
                <a:solidFill>
                  <a:schemeClr val="tx1"/>
                </a:solidFill>
                <a:latin typeface="Georgia" pitchFamily="18" charset="0"/>
              </a:defRPr>
            </a:lvl6pPr>
            <a:lvl7pPr marL="2971800" indent="-228600" fontAlgn="base">
              <a:spcBef>
                <a:spcPct val="0"/>
              </a:spcBef>
              <a:spcAft>
                <a:spcPct val="0"/>
              </a:spcAft>
              <a:tabLst>
                <a:tab pos="323850" algn="l"/>
              </a:tabLst>
              <a:defRPr>
                <a:solidFill>
                  <a:schemeClr val="tx1"/>
                </a:solidFill>
                <a:latin typeface="Georgia" pitchFamily="18" charset="0"/>
              </a:defRPr>
            </a:lvl7pPr>
            <a:lvl8pPr marL="3429000" indent="-228600" fontAlgn="base">
              <a:spcBef>
                <a:spcPct val="0"/>
              </a:spcBef>
              <a:spcAft>
                <a:spcPct val="0"/>
              </a:spcAft>
              <a:tabLst>
                <a:tab pos="323850" algn="l"/>
              </a:tabLst>
              <a:defRPr>
                <a:solidFill>
                  <a:schemeClr val="tx1"/>
                </a:solidFill>
                <a:latin typeface="Georgia" pitchFamily="18" charset="0"/>
              </a:defRPr>
            </a:lvl8pPr>
            <a:lvl9pPr marL="3886200" indent="-228600" fontAlgn="base">
              <a:spcBef>
                <a:spcPct val="0"/>
              </a:spcBef>
              <a:spcAft>
                <a:spcPct val="0"/>
              </a:spcAft>
              <a:tabLst>
                <a:tab pos="323850" algn="l"/>
              </a:tabLst>
              <a:defRPr>
                <a:solidFill>
                  <a:schemeClr val="tx1"/>
                </a:solidFill>
                <a:latin typeface="Georgia" pitchFamily="18" charset="0"/>
              </a:defRPr>
            </a:lvl9pPr>
          </a:lstStyle>
          <a:p>
            <a:pPr algn="just">
              <a:defRPr/>
            </a:pPr>
            <a:r>
              <a:rPr lang="ru-RU" sz="2000" dirty="0" smtClean="0">
                <a:latin typeface="Times New Roman" pitchFamily="18" charset="0"/>
                <a:cs typeface="Times New Roman" pitchFamily="18" charset="0"/>
              </a:rPr>
              <a:t>молекул  несущей среды</a:t>
            </a:r>
            <a:endParaRPr lang="en-US" sz="2000" dirty="0" smtClean="0">
              <a:latin typeface="Times New Roman" pitchFamily="18" charset="0"/>
              <a:cs typeface="Times New Roman" pitchFamily="18" charset="0"/>
            </a:endParaRPr>
          </a:p>
        </p:txBody>
      </p:sp>
      <p:cxnSp>
        <p:nvCxnSpPr>
          <p:cNvPr id="34" name="Прямая соединительная линия 33"/>
          <p:cNvCxnSpPr>
            <a:cxnSpLocks noChangeAspect="1"/>
          </p:cNvCxnSpPr>
          <p:nvPr/>
        </p:nvCxnSpPr>
        <p:spPr>
          <a:xfrm rot="16200000" flipH="1">
            <a:off x="3178959" y="2893215"/>
            <a:ext cx="1000132" cy="35719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19"/>
          <p:cNvSpPr>
            <a:spLocks noChangeAspect="1" noChangeArrowheads="1"/>
          </p:cNvSpPr>
          <p:nvPr/>
        </p:nvSpPr>
        <p:spPr bwMode="auto">
          <a:xfrm>
            <a:off x="5998481" y="1213589"/>
            <a:ext cx="2928958" cy="40011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lvl1pPr>
              <a:tabLst>
                <a:tab pos="323850" algn="l"/>
              </a:tabLst>
              <a:defRPr>
                <a:solidFill>
                  <a:schemeClr val="tx1"/>
                </a:solidFill>
                <a:latin typeface="Georgia" pitchFamily="18" charset="0"/>
              </a:defRPr>
            </a:lvl1pPr>
            <a:lvl2pPr marL="742950" indent="-285750">
              <a:tabLst>
                <a:tab pos="323850" algn="l"/>
              </a:tabLst>
              <a:defRPr>
                <a:solidFill>
                  <a:schemeClr val="tx1"/>
                </a:solidFill>
                <a:latin typeface="Georgia" pitchFamily="18" charset="0"/>
              </a:defRPr>
            </a:lvl2pPr>
            <a:lvl3pPr marL="1143000" indent="-228600">
              <a:tabLst>
                <a:tab pos="323850" algn="l"/>
              </a:tabLst>
              <a:defRPr>
                <a:solidFill>
                  <a:schemeClr val="tx1"/>
                </a:solidFill>
                <a:latin typeface="Georgia" pitchFamily="18" charset="0"/>
              </a:defRPr>
            </a:lvl3pPr>
            <a:lvl4pPr marL="1600200" indent="-228600">
              <a:tabLst>
                <a:tab pos="323850" algn="l"/>
              </a:tabLst>
              <a:defRPr>
                <a:solidFill>
                  <a:schemeClr val="tx1"/>
                </a:solidFill>
                <a:latin typeface="Georgia" pitchFamily="18" charset="0"/>
              </a:defRPr>
            </a:lvl4pPr>
            <a:lvl5pPr marL="2057400" indent="-228600">
              <a:tabLst>
                <a:tab pos="323850" algn="l"/>
              </a:tabLst>
              <a:defRPr>
                <a:solidFill>
                  <a:schemeClr val="tx1"/>
                </a:solidFill>
                <a:latin typeface="Georgia" pitchFamily="18" charset="0"/>
              </a:defRPr>
            </a:lvl5pPr>
            <a:lvl6pPr marL="2514600" indent="-228600" fontAlgn="base">
              <a:spcBef>
                <a:spcPct val="0"/>
              </a:spcBef>
              <a:spcAft>
                <a:spcPct val="0"/>
              </a:spcAft>
              <a:tabLst>
                <a:tab pos="323850" algn="l"/>
              </a:tabLst>
              <a:defRPr>
                <a:solidFill>
                  <a:schemeClr val="tx1"/>
                </a:solidFill>
                <a:latin typeface="Georgia" pitchFamily="18" charset="0"/>
              </a:defRPr>
            </a:lvl6pPr>
            <a:lvl7pPr marL="2971800" indent="-228600" fontAlgn="base">
              <a:spcBef>
                <a:spcPct val="0"/>
              </a:spcBef>
              <a:spcAft>
                <a:spcPct val="0"/>
              </a:spcAft>
              <a:tabLst>
                <a:tab pos="323850" algn="l"/>
              </a:tabLst>
              <a:defRPr>
                <a:solidFill>
                  <a:schemeClr val="tx1"/>
                </a:solidFill>
                <a:latin typeface="Georgia" pitchFamily="18" charset="0"/>
              </a:defRPr>
            </a:lvl7pPr>
            <a:lvl8pPr marL="3429000" indent="-228600" fontAlgn="base">
              <a:spcBef>
                <a:spcPct val="0"/>
              </a:spcBef>
              <a:spcAft>
                <a:spcPct val="0"/>
              </a:spcAft>
              <a:tabLst>
                <a:tab pos="323850" algn="l"/>
              </a:tabLst>
              <a:defRPr>
                <a:solidFill>
                  <a:schemeClr val="tx1"/>
                </a:solidFill>
                <a:latin typeface="Georgia" pitchFamily="18" charset="0"/>
              </a:defRPr>
            </a:lvl8pPr>
            <a:lvl9pPr marL="3886200" indent="-228600" fontAlgn="base">
              <a:spcBef>
                <a:spcPct val="0"/>
              </a:spcBef>
              <a:spcAft>
                <a:spcPct val="0"/>
              </a:spcAft>
              <a:tabLst>
                <a:tab pos="323850" algn="l"/>
              </a:tabLst>
              <a:defRPr>
                <a:solidFill>
                  <a:schemeClr val="tx1"/>
                </a:solidFill>
                <a:latin typeface="Georgia" pitchFamily="18" charset="0"/>
              </a:defRPr>
            </a:lvl9pPr>
          </a:lstStyle>
          <a:p>
            <a:pPr algn="just">
              <a:defRPr/>
            </a:pPr>
            <a:r>
              <a:rPr lang="ru-RU" sz="2000" dirty="0" smtClean="0">
                <a:latin typeface="Times New Roman" pitchFamily="18" charset="0"/>
                <a:cs typeface="Times New Roman" pitchFamily="18" charset="0"/>
              </a:rPr>
              <a:t>молекул внутри частицы</a:t>
            </a:r>
            <a:endParaRPr lang="en-US" sz="2000" dirty="0" smtClean="0">
              <a:latin typeface="Times New Roman" pitchFamily="18" charset="0"/>
              <a:cs typeface="Times New Roman" pitchFamily="18" charset="0"/>
            </a:endParaRPr>
          </a:p>
        </p:txBody>
      </p:sp>
      <p:cxnSp>
        <p:nvCxnSpPr>
          <p:cNvPr id="36" name="Прямая соединительная линия 35"/>
          <p:cNvCxnSpPr>
            <a:cxnSpLocks noChangeAspect="1"/>
            <a:stCxn id="35" idx="2"/>
          </p:cNvCxnSpPr>
          <p:nvPr/>
        </p:nvCxnSpPr>
        <p:spPr>
          <a:xfrm rot="5400000">
            <a:off x="6359272" y="1752975"/>
            <a:ext cx="1242964" cy="9644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19"/>
          <p:cNvSpPr>
            <a:spLocks noChangeAspect="1" noChangeArrowheads="1"/>
          </p:cNvSpPr>
          <p:nvPr/>
        </p:nvSpPr>
        <p:spPr bwMode="auto">
          <a:xfrm>
            <a:off x="6929390" y="2928934"/>
            <a:ext cx="221461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a:tabLst>
                <a:tab pos="323850" algn="l"/>
              </a:tabLst>
              <a:defRPr>
                <a:solidFill>
                  <a:schemeClr val="tx1"/>
                </a:solidFill>
                <a:latin typeface="Georgia" pitchFamily="18" charset="0"/>
              </a:defRPr>
            </a:lvl1pPr>
            <a:lvl2pPr marL="742950" indent="-285750">
              <a:tabLst>
                <a:tab pos="323850" algn="l"/>
              </a:tabLst>
              <a:defRPr>
                <a:solidFill>
                  <a:schemeClr val="tx1"/>
                </a:solidFill>
                <a:latin typeface="Georgia" pitchFamily="18" charset="0"/>
              </a:defRPr>
            </a:lvl2pPr>
            <a:lvl3pPr marL="1143000" indent="-228600">
              <a:tabLst>
                <a:tab pos="323850" algn="l"/>
              </a:tabLst>
              <a:defRPr>
                <a:solidFill>
                  <a:schemeClr val="tx1"/>
                </a:solidFill>
                <a:latin typeface="Georgia" pitchFamily="18" charset="0"/>
              </a:defRPr>
            </a:lvl3pPr>
            <a:lvl4pPr marL="1600200" indent="-228600">
              <a:tabLst>
                <a:tab pos="323850" algn="l"/>
              </a:tabLst>
              <a:defRPr>
                <a:solidFill>
                  <a:schemeClr val="tx1"/>
                </a:solidFill>
                <a:latin typeface="Georgia" pitchFamily="18" charset="0"/>
              </a:defRPr>
            </a:lvl4pPr>
            <a:lvl5pPr marL="2057400" indent="-228600">
              <a:tabLst>
                <a:tab pos="323850" algn="l"/>
              </a:tabLst>
              <a:defRPr>
                <a:solidFill>
                  <a:schemeClr val="tx1"/>
                </a:solidFill>
                <a:latin typeface="Georgia" pitchFamily="18" charset="0"/>
              </a:defRPr>
            </a:lvl5pPr>
            <a:lvl6pPr marL="2514600" indent="-228600" fontAlgn="base">
              <a:spcBef>
                <a:spcPct val="0"/>
              </a:spcBef>
              <a:spcAft>
                <a:spcPct val="0"/>
              </a:spcAft>
              <a:tabLst>
                <a:tab pos="323850" algn="l"/>
              </a:tabLst>
              <a:defRPr>
                <a:solidFill>
                  <a:schemeClr val="tx1"/>
                </a:solidFill>
                <a:latin typeface="Georgia" pitchFamily="18" charset="0"/>
              </a:defRPr>
            </a:lvl6pPr>
            <a:lvl7pPr marL="2971800" indent="-228600" fontAlgn="base">
              <a:spcBef>
                <a:spcPct val="0"/>
              </a:spcBef>
              <a:spcAft>
                <a:spcPct val="0"/>
              </a:spcAft>
              <a:tabLst>
                <a:tab pos="323850" algn="l"/>
              </a:tabLst>
              <a:defRPr>
                <a:solidFill>
                  <a:schemeClr val="tx1"/>
                </a:solidFill>
                <a:latin typeface="Georgia" pitchFamily="18" charset="0"/>
              </a:defRPr>
            </a:lvl7pPr>
            <a:lvl8pPr marL="3429000" indent="-228600" fontAlgn="base">
              <a:spcBef>
                <a:spcPct val="0"/>
              </a:spcBef>
              <a:spcAft>
                <a:spcPct val="0"/>
              </a:spcAft>
              <a:tabLst>
                <a:tab pos="323850" algn="l"/>
              </a:tabLst>
              <a:defRPr>
                <a:solidFill>
                  <a:schemeClr val="tx1"/>
                </a:solidFill>
                <a:latin typeface="Georgia" pitchFamily="18" charset="0"/>
              </a:defRPr>
            </a:lvl8pPr>
            <a:lvl9pPr marL="3886200" indent="-228600" fontAlgn="base">
              <a:spcBef>
                <a:spcPct val="0"/>
              </a:spcBef>
              <a:spcAft>
                <a:spcPct val="0"/>
              </a:spcAft>
              <a:tabLst>
                <a:tab pos="323850" algn="l"/>
              </a:tabLst>
              <a:defRPr>
                <a:solidFill>
                  <a:schemeClr val="tx1"/>
                </a:solidFill>
                <a:latin typeface="Georgia" pitchFamily="18" charset="0"/>
              </a:defRPr>
            </a:lvl9pPr>
          </a:lstStyle>
          <a:p>
            <a:pPr algn="just">
              <a:defRPr/>
            </a:pPr>
            <a:r>
              <a:rPr lang="ru-RU" sz="2000" dirty="0" smtClean="0">
                <a:latin typeface="Times New Roman" pitchFamily="18" charset="0"/>
                <a:cs typeface="Times New Roman" pitchFamily="18" charset="0"/>
              </a:rPr>
              <a:t>молекула-частица</a:t>
            </a:r>
            <a:endParaRPr lang="en-US" sz="2000" dirty="0" smtClean="0">
              <a:latin typeface="Times New Roman" pitchFamily="18" charset="0"/>
              <a:cs typeface="Times New Roman" pitchFamily="18" charset="0"/>
            </a:endParaRPr>
          </a:p>
        </p:txBody>
      </p:sp>
      <p:cxnSp>
        <p:nvCxnSpPr>
          <p:cNvPr id="38" name="Прямая со стрелкой 37"/>
          <p:cNvCxnSpPr>
            <a:cxnSpLocks noChangeAspect="1"/>
          </p:cNvCxnSpPr>
          <p:nvPr/>
        </p:nvCxnSpPr>
        <p:spPr>
          <a:xfrm rot="16200000" flipH="1">
            <a:off x="5500694" y="4429132"/>
            <a:ext cx="2071702" cy="71438"/>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39" name="Прямая соединительная линия 38"/>
          <p:cNvCxnSpPr>
            <a:cxnSpLocks noChangeAspect="1"/>
            <a:endCxn id="37" idx="2"/>
          </p:cNvCxnSpPr>
          <p:nvPr/>
        </p:nvCxnSpPr>
        <p:spPr>
          <a:xfrm flipV="1">
            <a:off x="6572264" y="3329044"/>
            <a:ext cx="1464431" cy="11000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 name="Object 42"/>
          <p:cNvGraphicFramePr>
            <a:graphicFrameLocks noChangeAspect="1"/>
          </p:cNvGraphicFramePr>
          <p:nvPr>
            <p:extLst>
              <p:ext uri="{D42A27DB-BD31-4B8C-83A1-F6EECF244321}">
                <p14:modId xmlns:p14="http://schemas.microsoft.com/office/powerpoint/2010/main" val="2612164873"/>
              </p:ext>
            </p:extLst>
          </p:nvPr>
        </p:nvGraphicFramePr>
        <p:xfrm>
          <a:off x="2428867" y="5183206"/>
          <a:ext cx="928694" cy="889175"/>
        </p:xfrm>
        <a:graphic>
          <a:graphicData uri="http://schemas.openxmlformats.org/presentationml/2006/ole">
            <mc:AlternateContent xmlns:mc="http://schemas.openxmlformats.org/markup-compatibility/2006">
              <mc:Choice xmlns:v="urn:schemas-microsoft-com:vml" Requires="v">
                <p:oleObj spid="_x0000_s97625" name="CorelDRAW" r:id="rId23" imgW="2028600" imgH="1944360" progId="">
                  <p:embed/>
                </p:oleObj>
              </mc:Choice>
              <mc:Fallback>
                <p:oleObj name="CorelDRAW" r:id="rId23" imgW="2028600" imgH="1944360" progId="">
                  <p:embed/>
                  <p:pic>
                    <p:nvPicPr>
                      <p:cNvPr id="0" name="Picture 1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8867" y="5183206"/>
                        <a:ext cx="928694" cy="88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43"/>
          <p:cNvGraphicFramePr>
            <a:graphicFrameLocks noChangeAspect="1"/>
          </p:cNvGraphicFramePr>
          <p:nvPr>
            <p:extLst>
              <p:ext uri="{D42A27DB-BD31-4B8C-83A1-F6EECF244321}">
                <p14:modId xmlns:p14="http://schemas.microsoft.com/office/powerpoint/2010/main" val="1788767316"/>
              </p:ext>
            </p:extLst>
          </p:nvPr>
        </p:nvGraphicFramePr>
        <p:xfrm>
          <a:off x="3643306" y="5715016"/>
          <a:ext cx="928687" cy="889000"/>
        </p:xfrm>
        <a:graphic>
          <a:graphicData uri="http://schemas.openxmlformats.org/presentationml/2006/ole">
            <mc:AlternateContent xmlns:mc="http://schemas.openxmlformats.org/markup-compatibility/2006">
              <mc:Choice xmlns:v="urn:schemas-microsoft-com:vml" Requires="v">
                <p:oleObj spid="_x0000_s97626" name="CorelDRAW" r:id="rId24" imgW="2028600" imgH="1944360" progId="">
                  <p:embed/>
                </p:oleObj>
              </mc:Choice>
              <mc:Fallback>
                <p:oleObj name="CorelDRAW" r:id="rId24" imgW="2028600" imgH="1944360" progId="">
                  <p:embed/>
                  <p:pic>
                    <p:nvPicPr>
                      <p:cNvPr id="0" name="Picture 1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3306" y="5715016"/>
                        <a:ext cx="92868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44"/>
          <p:cNvGraphicFramePr>
            <a:graphicFrameLocks noChangeAspect="1"/>
          </p:cNvGraphicFramePr>
          <p:nvPr>
            <p:extLst>
              <p:ext uri="{D42A27DB-BD31-4B8C-83A1-F6EECF244321}">
                <p14:modId xmlns:p14="http://schemas.microsoft.com/office/powerpoint/2010/main" val="2944464332"/>
              </p:ext>
            </p:extLst>
          </p:nvPr>
        </p:nvGraphicFramePr>
        <p:xfrm>
          <a:off x="2643174" y="5715016"/>
          <a:ext cx="928687" cy="889000"/>
        </p:xfrm>
        <a:graphic>
          <a:graphicData uri="http://schemas.openxmlformats.org/presentationml/2006/ole">
            <mc:AlternateContent xmlns:mc="http://schemas.openxmlformats.org/markup-compatibility/2006">
              <mc:Choice xmlns:v="urn:schemas-microsoft-com:vml" Requires="v">
                <p:oleObj spid="_x0000_s97627" name="CorelDRAW" r:id="rId25" imgW="2028600" imgH="1944360" progId="">
                  <p:embed/>
                </p:oleObj>
              </mc:Choice>
              <mc:Fallback>
                <p:oleObj name="CorelDRAW" r:id="rId25" imgW="2028600" imgH="1944360" progId="">
                  <p:embed/>
                  <p:pic>
                    <p:nvPicPr>
                      <p:cNvPr id="0" name="Picture 1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43174" y="5715016"/>
                        <a:ext cx="92868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45"/>
          <p:cNvGraphicFramePr>
            <a:graphicFrameLocks noChangeAspect="1"/>
          </p:cNvGraphicFramePr>
          <p:nvPr>
            <p:extLst>
              <p:ext uri="{D42A27DB-BD31-4B8C-83A1-F6EECF244321}">
                <p14:modId xmlns:p14="http://schemas.microsoft.com/office/powerpoint/2010/main" val="1758257132"/>
              </p:ext>
            </p:extLst>
          </p:nvPr>
        </p:nvGraphicFramePr>
        <p:xfrm>
          <a:off x="2857495" y="5111768"/>
          <a:ext cx="928687" cy="889000"/>
        </p:xfrm>
        <a:graphic>
          <a:graphicData uri="http://schemas.openxmlformats.org/presentationml/2006/ole">
            <mc:AlternateContent xmlns:mc="http://schemas.openxmlformats.org/markup-compatibility/2006">
              <mc:Choice xmlns:v="urn:schemas-microsoft-com:vml" Requires="v">
                <p:oleObj spid="_x0000_s97628" name="CorelDRAW" r:id="rId26" imgW="2028600" imgH="1944360" progId="">
                  <p:embed/>
                </p:oleObj>
              </mc:Choice>
              <mc:Fallback>
                <p:oleObj name="CorelDRAW" r:id="rId26" imgW="2028600" imgH="1944360" progId="">
                  <p:embed/>
                  <p:pic>
                    <p:nvPicPr>
                      <p:cNvPr id="0" name="Picture 1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57495" y="5111768"/>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6"/>
          <p:cNvGraphicFramePr>
            <a:graphicFrameLocks noChangeAspect="1"/>
          </p:cNvGraphicFramePr>
          <p:nvPr>
            <p:extLst>
              <p:ext uri="{D42A27DB-BD31-4B8C-83A1-F6EECF244321}">
                <p14:modId xmlns:p14="http://schemas.microsoft.com/office/powerpoint/2010/main" val="1907711244"/>
              </p:ext>
            </p:extLst>
          </p:nvPr>
        </p:nvGraphicFramePr>
        <p:xfrm>
          <a:off x="3357561" y="5326082"/>
          <a:ext cx="928687" cy="889000"/>
        </p:xfrm>
        <a:graphic>
          <a:graphicData uri="http://schemas.openxmlformats.org/presentationml/2006/ole">
            <mc:AlternateContent xmlns:mc="http://schemas.openxmlformats.org/markup-compatibility/2006">
              <mc:Choice xmlns:v="urn:schemas-microsoft-com:vml" Requires="v">
                <p:oleObj spid="_x0000_s97629" name="CorelDRAW" r:id="rId27" imgW="2028600" imgH="1944360" progId="">
                  <p:embed/>
                </p:oleObj>
              </mc:Choice>
              <mc:Fallback>
                <p:oleObj name="CorelDRAW" r:id="rId27" imgW="2028600" imgH="1944360" progId="">
                  <p:embed/>
                  <p:pic>
                    <p:nvPicPr>
                      <p:cNvPr id="0" name="Picture 1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7561" y="5326082"/>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7"/>
          <p:cNvGraphicFramePr>
            <a:graphicFrameLocks noChangeAspect="1"/>
          </p:cNvGraphicFramePr>
          <p:nvPr>
            <p:extLst>
              <p:ext uri="{D42A27DB-BD31-4B8C-83A1-F6EECF244321}">
                <p14:modId xmlns:p14="http://schemas.microsoft.com/office/powerpoint/2010/main" val="1729592930"/>
              </p:ext>
            </p:extLst>
          </p:nvPr>
        </p:nvGraphicFramePr>
        <p:xfrm>
          <a:off x="2714612" y="5143512"/>
          <a:ext cx="928687" cy="889000"/>
        </p:xfrm>
        <a:graphic>
          <a:graphicData uri="http://schemas.openxmlformats.org/presentationml/2006/ole">
            <mc:AlternateContent xmlns:mc="http://schemas.openxmlformats.org/markup-compatibility/2006">
              <mc:Choice xmlns:v="urn:schemas-microsoft-com:vml" Requires="v">
                <p:oleObj spid="_x0000_s97630" name="CorelDRAW" r:id="rId28" imgW="2028600" imgH="1944360" progId="">
                  <p:embed/>
                </p:oleObj>
              </mc:Choice>
              <mc:Fallback>
                <p:oleObj name="CorelDRAW" r:id="rId28" imgW="2028600" imgH="1944360" progId="">
                  <p:embed/>
                  <p:pic>
                    <p:nvPicPr>
                      <p:cNvPr id="0" name="Picture 1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4612" y="5143512"/>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8"/>
          <p:cNvGraphicFramePr>
            <a:graphicFrameLocks noChangeAspect="1"/>
          </p:cNvGraphicFramePr>
          <p:nvPr>
            <p:extLst>
              <p:ext uri="{D42A27DB-BD31-4B8C-83A1-F6EECF244321}">
                <p14:modId xmlns:p14="http://schemas.microsoft.com/office/powerpoint/2010/main" val="1940896400"/>
              </p:ext>
            </p:extLst>
          </p:nvPr>
        </p:nvGraphicFramePr>
        <p:xfrm>
          <a:off x="3214678" y="5429264"/>
          <a:ext cx="928687" cy="889000"/>
        </p:xfrm>
        <a:graphic>
          <a:graphicData uri="http://schemas.openxmlformats.org/presentationml/2006/ole">
            <mc:AlternateContent xmlns:mc="http://schemas.openxmlformats.org/markup-compatibility/2006">
              <mc:Choice xmlns:v="urn:schemas-microsoft-com:vml" Requires="v">
                <p:oleObj spid="_x0000_s97631" name="CorelDRAW" r:id="rId29" imgW="2028600" imgH="1944360" progId="">
                  <p:embed/>
                </p:oleObj>
              </mc:Choice>
              <mc:Fallback>
                <p:oleObj name="CorelDRAW" r:id="rId29" imgW="2028600" imgH="1944360" progId="">
                  <p:embed/>
                  <p:pic>
                    <p:nvPicPr>
                      <p:cNvPr id="0" name="Picture 1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14678" y="5429264"/>
                        <a:ext cx="9286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7" name="Прямая со стрелкой 46"/>
          <p:cNvCxnSpPr>
            <a:cxnSpLocks noChangeAspect="1"/>
          </p:cNvCxnSpPr>
          <p:nvPr/>
        </p:nvCxnSpPr>
        <p:spPr>
          <a:xfrm rot="5400000" flipH="1" flipV="1">
            <a:off x="3036083" y="3036091"/>
            <a:ext cx="3143272" cy="2928958"/>
          </a:xfrm>
          <a:prstGeom prst="straightConnector1">
            <a:avLst/>
          </a:prstGeom>
          <a:ln w="25400">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19"/>
          <p:cNvSpPr>
            <a:spLocks noChangeAspect="1" noChangeArrowheads="1"/>
          </p:cNvSpPr>
          <p:nvPr/>
        </p:nvSpPr>
        <p:spPr bwMode="auto">
          <a:xfrm>
            <a:off x="214282" y="4500570"/>
            <a:ext cx="2143140"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lvl1pPr>
              <a:tabLst>
                <a:tab pos="323850" algn="l"/>
              </a:tabLst>
              <a:defRPr>
                <a:solidFill>
                  <a:schemeClr val="tx1"/>
                </a:solidFill>
                <a:latin typeface="Georgia" pitchFamily="18" charset="0"/>
              </a:defRPr>
            </a:lvl1pPr>
            <a:lvl2pPr marL="742950" indent="-285750">
              <a:tabLst>
                <a:tab pos="323850" algn="l"/>
              </a:tabLst>
              <a:defRPr>
                <a:solidFill>
                  <a:schemeClr val="tx1"/>
                </a:solidFill>
                <a:latin typeface="Georgia" pitchFamily="18" charset="0"/>
              </a:defRPr>
            </a:lvl2pPr>
            <a:lvl3pPr marL="1143000" indent="-228600">
              <a:tabLst>
                <a:tab pos="323850" algn="l"/>
              </a:tabLst>
              <a:defRPr>
                <a:solidFill>
                  <a:schemeClr val="tx1"/>
                </a:solidFill>
                <a:latin typeface="Georgia" pitchFamily="18" charset="0"/>
              </a:defRPr>
            </a:lvl3pPr>
            <a:lvl4pPr marL="1600200" indent="-228600">
              <a:tabLst>
                <a:tab pos="323850" algn="l"/>
              </a:tabLst>
              <a:defRPr>
                <a:solidFill>
                  <a:schemeClr val="tx1"/>
                </a:solidFill>
                <a:latin typeface="Georgia" pitchFamily="18" charset="0"/>
              </a:defRPr>
            </a:lvl4pPr>
            <a:lvl5pPr marL="2057400" indent="-228600">
              <a:tabLst>
                <a:tab pos="323850" algn="l"/>
              </a:tabLst>
              <a:defRPr>
                <a:solidFill>
                  <a:schemeClr val="tx1"/>
                </a:solidFill>
                <a:latin typeface="Georgia" pitchFamily="18" charset="0"/>
              </a:defRPr>
            </a:lvl5pPr>
            <a:lvl6pPr marL="2514600" indent="-228600" fontAlgn="base">
              <a:spcBef>
                <a:spcPct val="0"/>
              </a:spcBef>
              <a:spcAft>
                <a:spcPct val="0"/>
              </a:spcAft>
              <a:tabLst>
                <a:tab pos="323850" algn="l"/>
              </a:tabLst>
              <a:defRPr>
                <a:solidFill>
                  <a:schemeClr val="tx1"/>
                </a:solidFill>
                <a:latin typeface="Georgia" pitchFamily="18" charset="0"/>
              </a:defRPr>
            </a:lvl6pPr>
            <a:lvl7pPr marL="2971800" indent="-228600" fontAlgn="base">
              <a:spcBef>
                <a:spcPct val="0"/>
              </a:spcBef>
              <a:spcAft>
                <a:spcPct val="0"/>
              </a:spcAft>
              <a:tabLst>
                <a:tab pos="323850" algn="l"/>
              </a:tabLst>
              <a:defRPr>
                <a:solidFill>
                  <a:schemeClr val="tx1"/>
                </a:solidFill>
                <a:latin typeface="Georgia" pitchFamily="18" charset="0"/>
              </a:defRPr>
            </a:lvl7pPr>
            <a:lvl8pPr marL="3429000" indent="-228600" fontAlgn="base">
              <a:spcBef>
                <a:spcPct val="0"/>
              </a:spcBef>
              <a:spcAft>
                <a:spcPct val="0"/>
              </a:spcAft>
              <a:tabLst>
                <a:tab pos="323850" algn="l"/>
              </a:tabLst>
              <a:defRPr>
                <a:solidFill>
                  <a:schemeClr val="tx1"/>
                </a:solidFill>
                <a:latin typeface="Georgia" pitchFamily="18" charset="0"/>
              </a:defRPr>
            </a:lvl8pPr>
            <a:lvl9pPr marL="3886200" indent="-228600" fontAlgn="base">
              <a:spcBef>
                <a:spcPct val="0"/>
              </a:spcBef>
              <a:spcAft>
                <a:spcPct val="0"/>
              </a:spcAft>
              <a:tabLst>
                <a:tab pos="323850" algn="l"/>
              </a:tabLst>
              <a:defRPr>
                <a:solidFill>
                  <a:schemeClr val="tx1"/>
                </a:solidFill>
                <a:latin typeface="Georgia" pitchFamily="18" charset="0"/>
              </a:defRPr>
            </a:lvl9pPr>
          </a:lstStyle>
          <a:p>
            <a:pPr algn="just">
              <a:defRPr/>
            </a:pPr>
            <a:r>
              <a:rPr lang="ru-RU" sz="2000" dirty="0" smtClean="0">
                <a:latin typeface="Times New Roman" pitchFamily="18" charset="0"/>
                <a:cs typeface="Times New Roman" pitchFamily="18" charset="0"/>
              </a:rPr>
              <a:t>между частицами</a:t>
            </a:r>
            <a:endParaRPr lang="en-US" sz="2000" dirty="0" smtClean="0">
              <a:latin typeface="Times New Roman" pitchFamily="18" charset="0"/>
              <a:cs typeface="Times New Roman" pitchFamily="18" charset="0"/>
            </a:endParaRPr>
          </a:p>
        </p:txBody>
      </p:sp>
      <p:cxnSp>
        <p:nvCxnSpPr>
          <p:cNvPr id="49" name="Прямая соединительная линия 48"/>
          <p:cNvCxnSpPr>
            <a:cxnSpLocks noChangeAspect="1"/>
            <a:stCxn id="48" idx="3"/>
          </p:cNvCxnSpPr>
          <p:nvPr/>
        </p:nvCxnSpPr>
        <p:spPr>
          <a:xfrm>
            <a:off x="2357422" y="4700625"/>
            <a:ext cx="1785950" cy="3000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782702"/>
            <a:ext cx="8784976" cy="1015663"/>
          </a:xfrm>
          <a:prstGeom prst="rect">
            <a:avLst/>
          </a:prstGeom>
          <a:noFill/>
        </p:spPr>
        <p:txBody>
          <a:bodyPr wrap="square" rtlCol="0">
            <a:spAutoFit/>
          </a:bodyPr>
          <a:lstStyle/>
          <a:p>
            <a:pPr indent="252000" algn="just"/>
            <a:r>
              <a:rPr lang="ru-RU" sz="1200" dirty="0" smtClean="0">
                <a:latin typeface="+mn-lt"/>
              </a:rPr>
              <a:t>Ключевым </a:t>
            </a:r>
            <a:r>
              <a:rPr lang="ru-RU" sz="1200" dirty="0" smtClean="0">
                <a:latin typeface="+mn-lt"/>
              </a:rPr>
              <a:t>вопросом при МД-моделировании разного рода систем является выбор потенциалов взаимодействия между объектами системы. </a:t>
            </a:r>
            <a:r>
              <a:rPr lang="ru-RU" sz="1200" dirty="0">
                <a:latin typeface="+mn-lt"/>
              </a:rPr>
              <a:t>Р</a:t>
            </a:r>
            <a:r>
              <a:rPr lang="ru-RU" sz="1200" dirty="0" smtClean="0">
                <a:latin typeface="+mn-lt"/>
              </a:rPr>
              <a:t>ассмотрим для примера, какие потенциалы необходимо задать при моделировании </a:t>
            </a:r>
            <a:r>
              <a:rPr lang="ru-RU" sz="1200" dirty="0" err="1" smtClean="0">
                <a:latin typeface="+mn-lt"/>
              </a:rPr>
              <a:t>наножидкости</a:t>
            </a:r>
            <a:r>
              <a:rPr lang="ru-RU" sz="1200" dirty="0" smtClean="0">
                <a:latin typeface="+mn-lt"/>
              </a:rPr>
              <a:t>. На следующем слайде представлены все типы взаимодействия для </a:t>
            </a:r>
            <a:r>
              <a:rPr lang="ru-RU" sz="1200" dirty="0" err="1" smtClean="0">
                <a:latin typeface="+mn-lt"/>
              </a:rPr>
              <a:t>наножидкости</a:t>
            </a:r>
            <a:r>
              <a:rPr lang="ru-RU" sz="1200" dirty="0">
                <a:latin typeface="+mn-lt"/>
              </a:rPr>
              <a:t> </a:t>
            </a:r>
            <a:r>
              <a:rPr lang="ru-RU" sz="1200" dirty="0" smtClean="0">
                <a:latin typeface="+mn-lt"/>
              </a:rPr>
              <a:t>с идентичными молекулами и идентичными </a:t>
            </a:r>
            <a:r>
              <a:rPr lang="ru-RU" sz="1200" dirty="0" err="1" smtClean="0">
                <a:latin typeface="+mn-lt"/>
              </a:rPr>
              <a:t>наночастицами</a:t>
            </a:r>
            <a:r>
              <a:rPr lang="ru-RU" sz="1200" dirty="0" smtClean="0">
                <a:latin typeface="+mn-lt"/>
              </a:rPr>
              <a:t>. </a:t>
            </a:r>
          </a:p>
          <a:p>
            <a:endParaRPr lang="ru-RU" sz="1200" dirty="0">
              <a:latin typeface="+mn-lt"/>
            </a:endParaRPr>
          </a:p>
        </p:txBody>
      </p:sp>
      <p:sp>
        <p:nvSpPr>
          <p:cNvPr id="92" name="Rectangle 19"/>
          <p:cNvSpPr>
            <a:spLocks noChangeAspect="1" noChangeArrowheads="1"/>
          </p:cNvSpPr>
          <p:nvPr/>
        </p:nvSpPr>
        <p:spPr bwMode="auto">
          <a:xfrm>
            <a:off x="753628" y="1398255"/>
            <a:ext cx="2928958"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lvl1pPr>
              <a:tabLst>
                <a:tab pos="323850" algn="l"/>
              </a:tabLst>
              <a:defRPr>
                <a:solidFill>
                  <a:schemeClr val="tx1"/>
                </a:solidFill>
                <a:latin typeface="Georgia" pitchFamily="18" charset="0"/>
              </a:defRPr>
            </a:lvl1pPr>
            <a:lvl2pPr marL="742950" indent="-285750">
              <a:tabLst>
                <a:tab pos="323850" algn="l"/>
              </a:tabLst>
              <a:defRPr>
                <a:solidFill>
                  <a:schemeClr val="tx1"/>
                </a:solidFill>
                <a:latin typeface="Georgia" pitchFamily="18" charset="0"/>
              </a:defRPr>
            </a:lvl2pPr>
            <a:lvl3pPr marL="1143000" indent="-228600">
              <a:tabLst>
                <a:tab pos="323850" algn="l"/>
              </a:tabLst>
              <a:defRPr>
                <a:solidFill>
                  <a:schemeClr val="tx1"/>
                </a:solidFill>
                <a:latin typeface="Georgia" pitchFamily="18" charset="0"/>
              </a:defRPr>
            </a:lvl3pPr>
            <a:lvl4pPr marL="1600200" indent="-228600">
              <a:tabLst>
                <a:tab pos="323850" algn="l"/>
              </a:tabLst>
              <a:defRPr>
                <a:solidFill>
                  <a:schemeClr val="tx1"/>
                </a:solidFill>
                <a:latin typeface="Georgia" pitchFamily="18" charset="0"/>
              </a:defRPr>
            </a:lvl4pPr>
            <a:lvl5pPr marL="2057400" indent="-228600">
              <a:tabLst>
                <a:tab pos="323850" algn="l"/>
              </a:tabLst>
              <a:defRPr>
                <a:solidFill>
                  <a:schemeClr val="tx1"/>
                </a:solidFill>
                <a:latin typeface="Georgia" pitchFamily="18" charset="0"/>
              </a:defRPr>
            </a:lvl5pPr>
            <a:lvl6pPr marL="2514600" indent="-228600" fontAlgn="base">
              <a:spcBef>
                <a:spcPct val="0"/>
              </a:spcBef>
              <a:spcAft>
                <a:spcPct val="0"/>
              </a:spcAft>
              <a:tabLst>
                <a:tab pos="323850" algn="l"/>
              </a:tabLst>
              <a:defRPr>
                <a:solidFill>
                  <a:schemeClr val="tx1"/>
                </a:solidFill>
                <a:latin typeface="Georgia" pitchFamily="18" charset="0"/>
              </a:defRPr>
            </a:lvl6pPr>
            <a:lvl7pPr marL="2971800" indent="-228600" fontAlgn="base">
              <a:spcBef>
                <a:spcPct val="0"/>
              </a:spcBef>
              <a:spcAft>
                <a:spcPct val="0"/>
              </a:spcAft>
              <a:tabLst>
                <a:tab pos="323850" algn="l"/>
              </a:tabLst>
              <a:defRPr>
                <a:solidFill>
                  <a:schemeClr val="tx1"/>
                </a:solidFill>
                <a:latin typeface="Georgia" pitchFamily="18" charset="0"/>
              </a:defRPr>
            </a:lvl7pPr>
            <a:lvl8pPr marL="3429000" indent="-228600" fontAlgn="base">
              <a:spcBef>
                <a:spcPct val="0"/>
              </a:spcBef>
              <a:spcAft>
                <a:spcPct val="0"/>
              </a:spcAft>
              <a:tabLst>
                <a:tab pos="323850" algn="l"/>
              </a:tabLst>
              <a:defRPr>
                <a:solidFill>
                  <a:schemeClr val="tx1"/>
                </a:solidFill>
                <a:latin typeface="Georgia" pitchFamily="18" charset="0"/>
              </a:defRPr>
            </a:lvl8pPr>
            <a:lvl9pPr marL="3886200" indent="-228600" fontAlgn="base">
              <a:spcBef>
                <a:spcPct val="0"/>
              </a:spcBef>
              <a:spcAft>
                <a:spcPct val="0"/>
              </a:spcAft>
              <a:tabLst>
                <a:tab pos="323850" algn="l"/>
              </a:tabLst>
              <a:defRPr>
                <a:solidFill>
                  <a:schemeClr val="tx1"/>
                </a:solidFill>
                <a:latin typeface="Georgia" pitchFamily="18" charset="0"/>
              </a:defRPr>
            </a:lvl9pPr>
          </a:lstStyle>
          <a:p>
            <a:pPr algn="just">
              <a:defRPr/>
            </a:pPr>
            <a:r>
              <a:rPr lang="ru-RU" sz="2000" dirty="0" smtClean="0">
                <a:latin typeface="Times New Roman" pitchFamily="18" charset="0"/>
                <a:cs typeface="Times New Roman" pitchFamily="18" charset="0"/>
              </a:rPr>
              <a:t>Взаимодействия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83666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48" grpId="0" animBg="1"/>
      <p:bldP spid="6" grpId="0"/>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107504" y="5013176"/>
            <a:ext cx="8784976" cy="1200329"/>
          </a:xfrm>
          <a:prstGeom prst="rect">
            <a:avLst/>
          </a:prstGeom>
          <a:noFill/>
        </p:spPr>
        <p:txBody>
          <a:bodyPr wrap="square" rtlCol="0">
            <a:spAutoFit/>
          </a:bodyPr>
          <a:lstStyle/>
          <a:p>
            <a:pPr indent="252000" algn="just"/>
            <a:r>
              <a:rPr lang="ru-RU" sz="1200" dirty="0" smtClean="0">
                <a:latin typeface="+mn-lt"/>
              </a:rPr>
              <a:t>Так, для численного моделирования удобна модификация </a:t>
            </a:r>
            <a:r>
              <a:rPr lang="en-US" sz="1200" dirty="0" smtClean="0">
                <a:latin typeface="+mn-lt"/>
              </a:rPr>
              <a:t>[1]</a:t>
            </a:r>
            <a:r>
              <a:rPr lang="ru-RU" sz="1200" dirty="0" smtClean="0">
                <a:latin typeface="+mn-lt"/>
              </a:rPr>
              <a:t>. Учесть </a:t>
            </a:r>
            <a:r>
              <a:rPr lang="ru-RU" sz="1200" dirty="0" err="1" smtClean="0">
                <a:latin typeface="+mn-lt"/>
              </a:rPr>
              <a:t>несферичность</a:t>
            </a:r>
            <a:r>
              <a:rPr lang="ru-RU" sz="1200" dirty="0" smtClean="0">
                <a:latin typeface="+mn-lt"/>
              </a:rPr>
              <a:t> молекул можно с помощью потенциала Штокмайера </a:t>
            </a:r>
            <a:r>
              <a:rPr lang="en-US" sz="1200" dirty="0" smtClean="0">
                <a:latin typeface="+mn-lt"/>
              </a:rPr>
              <a:t>[2]</a:t>
            </a:r>
            <a:r>
              <a:rPr lang="ru-RU" sz="1200" dirty="0" smtClean="0">
                <a:latin typeface="+mn-lt"/>
              </a:rPr>
              <a:t>.                                                                                        </a:t>
            </a:r>
          </a:p>
          <a:p>
            <a:pPr indent="252000" algn="just"/>
            <a:endParaRPr lang="ru-RU" sz="1200" dirty="0">
              <a:latin typeface="+mn-lt"/>
            </a:endParaRPr>
          </a:p>
          <a:p>
            <a:pPr indent="252000" algn="just"/>
            <a:endParaRPr lang="ru-RU" sz="1200" dirty="0" smtClean="0">
              <a:latin typeface="+mn-lt"/>
            </a:endParaRPr>
          </a:p>
          <a:p>
            <a:pPr indent="252000" algn="just"/>
            <a:endParaRPr lang="ru-RU" sz="1200" dirty="0" smtClean="0">
              <a:latin typeface="+mn-lt"/>
            </a:endParaRPr>
          </a:p>
          <a:p>
            <a:pPr indent="252000" algn="just"/>
            <a:r>
              <a:rPr lang="ru-RU" sz="1200" dirty="0" smtClean="0">
                <a:latin typeface="+mn-lt"/>
              </a:rPr>
              <a:t> Известны и другие модели взаимодействия.</a:t>
            </a:r>
            <a:endParaRPr lang="ru-RU" sz="1200" dirty="0">
              <a:latin typeface="+mn-lt"/>
            </a:endParaRPr>
          </a:p>
        </p:txBody>
      </p:sp>
      <p:sp>
        <p:nvSpPr>
          <p:cNvPr id="21" name="Заголовок 1"/>
          <p:cNvSpPr txBox="1">
            <a:spLocks/>
          </p:cNvSpPr>
          <p:nvPr/>
        </p:nvSpPr>
        <p:spPr bwMode="auto">
          <a:xfrm>
            <a:off x="571472" y="142852"/>
            <a:ext cx="6952856"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Потенциалы взаимодействия</a:t>
            </a:r>
            <a:r>
              <a:rPr kumimoji="0" lang="ru-RU" sz="2000" b="0" i="0" u="none" strike="noStrike" kern="1200" cap="none" spc="0" normalizeH="0" noProof="0" dirty="0" smtClean="0">
                <a:ln>
                  <a:noFill/>
                </a:ln>
                <a:solidFill>
                  <a:schemeClr val="tx1"/>
                </a:solidFill>
                <a:effectLst/>
                <a:uLnTx/>
                <a:uFillTx/>
                <a:latin typeface="+mn-lt"/>
                <a:ea typeface="+mn-ea"/>
                <a:cs typeface="+mn-cs"/>
              </a:rPr>
              <a:t> молекул несущей среды</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50" y="1194679"/>
            <a:ext cx="7393620" cy="273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9" y="4437112"/>
            <a:ext cx="2376263" cy="60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5301208"/>
            <a:ext cx="4801838" cy="5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Прямоугольник 53"/>
          <p:cNvSpPr/>
          <p:nvPr/>
        </p:nvSpPr>
        <p:spPr>
          <a:xfrm>
            <a:off x="323528" y="6309320"/>
            <a:ext cx="7128792" cy="646331"/>
          </a:xfrm>
          <a:prstGeom prst="rect">
            <a:avLst/>
          </a:prstGeom>
          <a:noFill/>
          <a:ln w="0">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dirty="0" smtClean="0">
                <a:solidFill>
                  <a:schemeClr val="tx1"/>
                </a:solidFill>
              </a:rPr>
              <a:t>1. </a:t>
            </a:r>
            <a:r>
              <a:rPr lang="en-US" sz="1200" dirty="0" smtClean="0">
                <a:solidFill>
                  <a:schemeClr val="tx1"/>
                </a:solidFill>
              </a:rPr>
              <a:t>Weeks </a:t>
            </a:r>
            <a:r>
              <a:rPr lang="en-US" sz="1200" dirty="0">
                <a:solidFill>
                  <a:schemeClr val="tx1"/>
                </a:solidFill>
              </a:rPr>
              <a:t>J.D., Chandler D., Andersen H.C. </a:t>
            </a:r>
            <a:r>
              <a:rPr lang="ru-RU" sz="1200" dirty="0" smtClean="0">
                <a:solidFill>
                  <a:schemeClr val="tx1"/>
                </a:solidFill>
              </a:rPr>
              <a:t> </a:t>
            </a:r>
            <a:r>
              <a:rPr lang="en-US" sz="1200" dirty="0" smtClean="0">
                <a:solidFill>
                  <a:schemeClr val="tx1"/>
                </a:solidFill>
              </a:rPr>
              <a:t>J</a:t>
            </a:r>
            <a:r>
              <a:rPr lang="en-US" sz="1200" dirty="0">
                <a:solidFill>
                  <a:schemeClr val="tx1"/>
                </a:solidFill>
              </a:rPr>
              <a:t>. Chem. Phys. 1971. Vol. 54. P. 5237–5247</a:t>
            </a:r>
            <a:r>
              <a:rPr lang="en-US" sz="1200" dirty="0" smtClean="0">
                <a:solidFill>
                  <a:schemeClr val="tx1"/>
                </a:solidFill>
              </a:rPr>
              <a:t>.</a:t>
            </a:r>
            <a:endParaRPr lang="ru-RU" sz="1200" dirty="0" smtClean="0">
              <a:solidFill>
                <a:schemeClr val="tx1"/>
              </a:solidFill>
            </a:endParaRPr>
          </a:p>
          <a:p>
            <a:r>
              <a:rPr lang="ru-RU" sz="1200" dirty="0" smtClean="0">
                <a:solidFill>
                  <a:schemeClr val="tx1"/>
                </a:solidFill>
              </a:rPr>
              <a:t>2. </a:t>
            </a:r>
            <a:r>
              <a:rPr lang="en-US" sz="1200" dirty="0" err="1" smtClean="0">
                <a:solidFill>
                  <a:schemeClr val="tx1"/>
                </a:solidFill>
              </a:rPr>
              <a:t>Stockmayer</a:t>
            </a:r>
            <a:r>
              <a:rPr lang="en-US" sz="1200" dirty="0" smtClean="0">
                <a:solidFill>
                  <a:schemeClr val="tx1"/>
                </a:solidFill>
              </a:rPr>
              <a:t> </a:t>
            </a:r>
            <a:r>
              <a:rPr lang="en-US" sz="1200" dirty="0">
                <a:solidFill>
                  <a:schemeClr val="tx1"/>
                </a:solidFill>
              </a:rPr>
              <a:t>W. H.  J. Chem. Phys., 1941, v. 9, p. 398.</a:t>
            </a:r>
          </a:p>
          <a:p>
            <a:endParaRPr lang="ru-RU" sz="1200" dirty="0">
              <a:solidFill>
                <a:schemeClr val="tx1"/>
              </a:solidFill>
            </a:endParaRPr>
          </a:p>
        </p:txBody>
      </p:sp>
      <p:sp>
        <p:nvSpPr>
          <p:cNvPr id="56" name="Прямоугольник 55"/>
          <p:cNvSpPr/>
          <p:nvPr/>
        </p:nvSpPr>
        <p:spPr>
          <a:xfrm>
            <a:off x="179512" y="3717032"/>
            <a:ext cx="8568952" cy="461665"/>
          </a:xfrm>
          <a:prstGeom prst="rect">
            <a:avLst/>
          </a:prstGeom>
        </p:spPr>
        <p:txBody>
          <a:bodyPr wrap="square">
            <a:spAutoFit/>
          </a:bodyPr>
          <a:lstStyle/>
          <a:p>
            <a:r>
              <a:rPr lang="ru-RU" sz="1200" dirty="0">
                <a:latin typeface="+mn-lt"/>
              </a:rPr>
              <a:t>Рис. 1</a:t>
            </a:r>
            <a:r>
              <a:rPr lang="en-US" sz="1200" dirty="0">
                <a:latin typeface="+mn-lt"/>
              </a:rPr>
              <a:t>.</a:t>
            </a:r>
            <a:r>
              <a:rPr lang="ru-RU" sz="1200" dirty="0">
                <a:latin typeface="+mn-lt"/>
              </a:rPr>
              <a:t> Потенциалы межмолекулярного </a:t>
            </a:r>
            <a:r>
              <a:rPr lang="ru-RU" sz="1200" dirty="0" smtClean="0">
                <a:latin typeface="+mn-lt"/>
              </a:rPr>
              <a:t>взаимодействия: твердые сферы (</a:t>
            </a:r>
            <a:r>
              <a:rPr lang="ru-RU" sz="1200" dirty="0">
                <a:latin typeface="+mn-lt"/>
              </a:rPr>
              <a:t>слева), твердые сферы с </a:t>
            </a:r>
            <a:r>
              <a:rPr lang="ru-RU" sz="1200" dirty="0" smtClean="0">
                <a:latin typeface="+mn-lt"/>
              </a:rPr>
              <a:t>притяжением (в центре), потенциал </a:t>
            </a:r>
            <a:r>
              <a:rPr lang="ru-RU" sz="1200" dirty="0" err="1" smtClean="0">
                <a:latin typeface="+mn-lt"/>
              </a:rPr>
              <a:t>Леннард</a:t>
            </a:r>
            <a:r>
              <a:rPr lang="ru-RU" sz="1200" dirty="0" smtClean="0">
                <a:latin typeface="+mn-lt"/>
              </a:rPr>
              <a:t>-Джонса (справа) </a:t>
            </a:r>
            <a:endParaRPr lang="ru-RU" sz="1200" dirty="0">
              <a:latin typeface="+mn-lt"/>
            </a:endParaRPr>
          </a:p>
        </p:txBody>
      </p:sp>
      <p:sp>
        <p:nvSpPr>
          <p:cNvPr id="58" name="TextBox 57"/>
          <p:cNvSpPr txBox="1"/>
          <p:nvPr/>
        </p:nvSpPr>
        <p:spPr>
          <a:xfrm>
            <a:off x="35496" y="4263479"/>
            <a:ext cx="8784976" cy="461665"/>
          </a:xfrm>
          <a:prstGeom prst="rect">
            <a:avLst/>
          </a:prstGeom>
          <a:noFill/>
        </p:spPr>
        <p:txBody>
          <a:bodyPr wrap="square" rtlCol="0">
            <a:spAutoFit/>
          </a:bodyPr>
          <a:lstStyle/>
          <a:p>
            <a:pPr indent="252000" algn="just"/>
            <a:r>
              <a:rPr lang="ru-RU" sz="1200" dirty="0">
                <a:latin typeface="+mn-lt"/>
              </a:rPr>
              <a:t>Н</a:t>
            </a:r>
            <a:r>
              <a:rPr lang="ru-RU" sz="1200" dirty="0" smtClean="0">
                <a:latin typeface="+mn-lt"/>
              </a:rPr>
              <a:t>епрерывных потенциалов существует очень много, однако наибольшее распространение получили различные модификации потенциала </a:t>
            </a:r>
            <a:r>
              <a:rPr lang="ru-RU" sz="1200" dirty="0" err="1" smtClean="0">
                <a:latin typeface="+mn-lt"/>
              </a:rPr>
              <a:t>Леннард</a:t>
            </a:r>
            <a:r>
              <a:rPr lang="ru-RU" sz="1200" dirty="0" smtClean="0">
                <a:latin typeface="+mn-lt"/>
              </a:rPr>
              <a:t>-Джонса. </a:t>
            </a:r>
            <a:endParaRPr lang="ru-RU" sz="1200" dirty="0">
              <a:latin typeface="+mn-lt"/>
            </a:endParaRPr>
          </a:p>
        </p:txBody>
      </p:sp>
      <p:sp>
        <p:nvSpPr>
          <p:cNvPr id="6" name="TextBox 5"/>
          <p:cNvSpPr txBox="1"/>
          <p:nvPr/>
        </p:nvSpPr>
        <p:spPr>
          <a:xfrm>
            <a:off x="35496" y="622429"/>
            <a:ext cx="8784976" cy="646331"/>
          </a:xfrm>
          <a:prstGeom prst="rect">
            <a:avLst/>
          </a:prstGeom>
          <a:noFill/>
        </p:spPr>
        <p:txBody>
          <a:bodyPr wrap="square" rtlCol="0">
            <a:spAutoFit/>
          </a:bodyPr>
          <a:lstStyle/>
          <a:p>
            <a:pPr indent="252000" algn="just"/>
            <a:r>
              <a:rPr lang="ru-RU" sz="1200" dirty="0" smtClean="0">
                <a:latin typeface="+mn-lt"/>
              </a:rPr>
              <a:t>Потенциалы межмолекулярного взаимодействия можно условно разделить на два типа: сингулярные, когда взаимодействие происходит мгновенно, и непрерывные. К первому типу относится, например, потенциал твердых сфер (ТС) и потенциал ТС с притяжением (рис. 1).  </a:t>
            </a:r>
            <a:endParaRPr lang="ru-RU" sz="1200" dirty="0">
              <a:latin typeface="+mn-lt"/>
            </a:endParaRPr>
          </a:p>
        </p:txBody>
      </p:sp>
    </p:spTree>
    <p:extLst>
      <p:ext uri="{BB962C8B-B14F-4D97-AF65-F5344CB8AC3E}">
        <p14:creationId xmlns:p14="http://schemas.microsoft.com/office/powerpoint/2010/main" val="11875692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7358114"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Молекулярно-динамическое моделирование микротечений</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4" name="Прямоугольник 53"/>
          <p:cNvSpPr/>
          <p:nvPr/>
        </p:nvSpPr>
        <p:spPr>
          <a:xfrm>
            <a:off x="229290" y="6072206"/>
            <a:ext cx="7128792" cy="646331"/>
          </a:xfrm>
          <a:prstGeom prst="rect">
            <a:avLst/>
          </a:prstGeom>
          <a:noFill/>
          <a:ln w="0">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dirty="0" smtClean="0">
                <a:solidFill>
                  <a:schemeClr val="tx1"/>
                </a:solidFill>
              </a:rPr>
              <a:t>1. </a:t>
            </a:r>
            <a:r>
              <a:rPr lang="en-US" sz="1200" dirty="0" err="1" smtClean="0"/>
              <a:t>Ashurst</a:t>
            </a:r>
            <a:r>
              <a:rPr lang="en-US" sz="1200" dirty="0" smtClean="0"/>
              <a:t> W.T., Hoover W.G. Phys. Rev. E</a:t>
            </a:r>
            <a:r>
              <a:rPr lang="ru-RU" sz="1200" dirty="0" smtClean="0"/>
              <a:t>.</a:t>
            </a:r>
            <a:r>
              <a:rPr lang="en-US" sz="1200" dirty="0" smtClean="0"/>
              <a:t> 1975. Vol. 11. P. 658–678.</a:t>
            </a:r>
            <a:r>
              <a:rPr lang="ru-RU" sz="1200" dirty="0" smtClean="0">
                <a:solidFill>
                  <a:schemeClr val="tx1"/>
                </a:solidFill>
              </a:rPr>
              <a:t> </a:t>
            </a:r>
          </a:p>
          <a:p>
            <a:r>
              <a:rPr lang="ru-RU" sz="1200" dirty="0" smtClean="0"/>
              <a:t>2. </a:t>
            </a:r>
            <a:r>
              <a:rPr lang="en-US" sz="1200" dirty="0" err="1" smtClean="0"/>
              <a:t>Koplik</a:t>
            </a:r>
            <a:r>
              <a:rPr lang="en-US" sz="1200" dirty="0" smtClean="0"/>
              <a:t> J., </a:t>
            </a:r>
            <a:r>
              <a:rPr lang="en-US" sz="1200" dirty="0" err="1" smtClean="0"/>
              <a:t>Banavar</a:t>
            </a:r>
            <a:r>
              <a:rPr lang="en-US" sz="1200" dirty="0" smtClean="0"/>
              <a:t> J.R., </a:t>
            </a:r>
            <a:r>
              <a:rPr lang="en-US" sz="1200" dirty="0" err="1" smtClean="0"/>
              <a:t>Willemsen</a:t>
            </a:r>
            <a:r>
              <a:rPr lang="en-US" sz="1200" dirty="0" smtClean="0"/>
              <a:t> J.F. Phys. Fluids A. 1989. Vol. 1. P. 781–794.</a:t>
            </a:r>
            <a:endParaRPr lang="ru-RU" sz="1200" dirty="0" smtClean="0"/>
          </a:p>
          <a:p>
            <a:pPr lvl="0"/>
            <a:r>
              <a:rPr lang="ru-RU" sz="1200" dirty="0" smtClean="0"/>
              <a:t>3. </a:t>
            </a:r>
            <a:r>
              <a:rPr lang="en-US" sz="1200" dirty="0" smtClean="0"/>
              <a:t>Thompson P. A., Robbins M.O. Phys. Rev. A. 1990. Vol. 41. P. 6830–6837. </a:t>
            </a:r>
            <a:endParaRPr lang="ru-RU" sz="1200" dirty="0" smtClean="0"/>
          </a:p>
        </p:txBody>
      </p:sp>
      <p:sp>
        <p:nvSpPr>
          <p:cNvPr id="6" name="TextBox 5"/>
          <p:cNvSpPr txBox="1"/>
          <p:nvPr/>
        </p:nvSpPr>
        <p:spPr>
          <a:xfrm>
            <a:off x="35496" y="782405"/>
            <a:ext cx="8784976" cy="2492990"/>
          </a:xfrm>
          <a:prstGeom prst="rect">
            <a:avLst/>
          </a:prstGeom>
          <a:noFill/>
        </p:spPr>
        <p:txBody>
          <a:bodyPr wrap="square" rtlCol="0">
            <a:spAutoFit/>
          </a:bodyPr>
          <a:lstStyle/>
          <a:p>
            <a:pPr indent="324000" algn="just"/>
            <a:r>
              <a:rPr lang="ru-RU" sz="1200" dirty="0" smtClean="0">
                <a:latin typeface="+mn-lt"/>
              </a:rPr>
              <a:t>Говоря о задачах, которые решаются методом МД сегодня, в первую очередь необходимо упомянуть исследования течений в микро- и наноканалах. Первые работы, где моделирование микротечений методом молекулярной динамики было использовано для определения коэффициентов вязкости жидкостей, появились более тридцати лет назад [1]. </a:t>
            </a:r>
          </a:p>
          <a:p>
            <a:pPr indent="324000" algn="just"/>
            <a:r>
              <a:rPr lang="ru-RU" sz="1200" dirty="0" smtClean="0">
                <a:latin typeface="+mn-lt"/>
              </a:rPr>
              <a:t>Активное изучение собственно структуры и свойств течения началось с середины восьмидесятых годов прошлого века (см. например [2]), за это время были получено достаточно много интересных результатов. В основном объектом моделирования являлись хорошо известные по классической гидродинамике течения </a:t>
            </a:r>
            <a:r>
              <a:rPr lang="ru-RU" sz="1200" dirty="0" err="1" smtClean="0">
                <a:latin typeface="+mn-lt"/>
              </a:rPr>
              <a:t>Куэтта</a:t>
            </a:r>
            <a:r>
              <a:rPr lang="ru-RU" sz="1200" dirty="0" smtClean="0">
                <a:latin typeface="+mn-lt"/>
              </a:rPr>
              <a:t> и Пуазейля.</a:t>
            </a:r>
          </a:p>
          <a:p>
            <a:pPr indent="324000" algn="just"/>
            <a:r>
              <a:rPr lang="ru-RU" sz="1200" dirty="0" smtClean="0">
                <a:latin typeface="+mn-lt"/>
              </a:rPr>
              <a:t>Течение </a:t>
            </a:r>
            <a:r>
              <a:rPr lang="ru-RU" sz="1200" dirty="0" err="1" smtClean="0">
                <a:latin typeface="+mn-lt"/>
              </a:rPr>
              <a:t>Куэтта</a:t>
            </a:r>
            <a:r>
              <a:rPr lang="ru-RU" sz="1200" dirty="0" smtClean="0">
                <a:latin typeface="+mn-lt"/>
              </a:rPr>
              <a:t>, как правило, моделируется с помощью ячейки, две границы которой представляют собой движущиеся в противоположные стороны пластины, определенным образом взаимодействующие с молекулами находящейся между ними жидкости. Именно в такой системе были получены результаты работы [1], а в дальнейшем – данные о профилях скорости и других характеристиках течения. В качестве примера можно привести работу [3], где, в частности, показано, что на стенках </a:t>
            </a:r>
            <a:r>
              <a:rPr lang="ru-RU" sz="1200" dirty="0" err="1" smtClean="0">
                <a:latin typeface="+mn-lt"/>
              </a:rPr>
              <a:t>канаала</a:t>
            </a:r>
            <a:r>
              <a:rPr lang="ru-RU" sz="1200" dirty="0" smtClean="0">
                <a:latin typeface="+mn-lt"/>
              </a:rPr>
              <a:t> наблюдается скольжение жидкости, длина скольжения увеличивается с уменьшением плотности флюида в канале. При малой плотности скорость течения в непосредственной близости от стенки составляет лишь около 25% от скорости стенок (рис. 1). </a:t>
            </a:r>
          </a:p>
        </p:txBody>
      </p:sp>
      <p:pic>
        <p:nvPicPr>
          <p:cNvPr id="134146" name="Picture 2"/>
          <p:cNvPicPr>
            <a:picLocks noChangeAspect="1" noChangeArrowheads="1"/>
          </p:cNvPicPr>
          <p:nvPr/>
        </p:nvPicPr>
        <p:blipFill>
          <a:blip r:embed="rId2" cstate="print"/>
          <a:srcRect/>
          <a:stretch>
            <a:fillRect/>
          </a:stretch>
        </p:blipFill>
        <p:spPr bwMode="auto">
          <a:xfrm>
            <a:off x="5143504" y="3214686"/>
            <a:ext cx="3357586" cy="2626055"/>
          </a:xfrm>
          <a:prstGeom prst="rect">
            <a:avLst/>
          </a:prstGeom>
          <a:noFill/>
          <a:ln w="9525">
            <a:noFill/>
            <a:miter lim="800000"/>
            <a:headEnd/>
            <a:tailEnd/>
          </a:ln>
        </p:spPr>
      </p:pic>
      <p:pic>
        <p:nvPicPr>
          <p:cNvPr id="134157" name="Picture 13"/>
          <p:cNvPicPr>
            <a:picLocks noChangeAspect="1" noChangeArrowheads="1"/>
          </p:cNvPicPr>
          <p:nvPr/>
        </p:nvPicPr>
        <p:blipFill>
          <a:blip r:embed="rId3" cstate="print"/>
          <a:srcRect/>
          <a:stretch>
            <a:fillRect/>
          </a:stretch>
        </p:blipFill>
        <p:spPr bwMode="auto">
          <a:xfrm>
            <a:off x="214282" y="4771745"/>
            <a:ext cx="5176850" cy="943271"/>
          </a:xfrm>
          <a:prstGeom prst="rect">
            <a:avLst/>
          </a:prstGeom>
          <a:noFill/>
          <a:ln w="9525">
            <a:noFill/>
            <a:miter lim="800000"/>
            <a:headEnd/>
            <a:tailEnd/>
          </a:ln>
          <a:effectLst/>
        </p:spPr>
      </p:pic>
    </p:spTree>
    <p:extLst>
      <p:ext uri="{BB962C8B-B14F-4D97-AF65-F5344CB8AC3E}">
        <p14:creationId xmlns:p14="http://schemas.microsoft.com/office/powerpoint/2010/main" val="1937957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p:cNvSpPr txBox="1">
            <a:spLocks/>
          </p:cNvSpPr>
          <p:nvPr/>
        </p:nvSpPr>
        <p:spPr bwMode="auto">
          <a:xfrm>
            <a:off x="571472" y="142852"/>
            <a:ext cx="7358114" cy="477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Молекулярно-динамическое моделирование микротечений</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4" name="Прямоугольник 53"/>
          <p:cNvSpPr/>
          <p:nvPr/>
        </p:nvSpPr>
        <p:spPr>
          <a:xfrm>
            <a:off x="251520" y="5661248"/>
            <a:ext cx="7488832" cy="1015663"/>
          </a:xfrm>
          <a:prstGeom prst="rect">
            <a:avLst/>
          </a:prstGeom>
          <a:noFill/>
          <a:ln w="0">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ru-RU" sz="1200" dirty="0" smtClean="0">
                <a:solidFill>
                  <a:schemeClr val="tx1"/>
                </a:solidFill>
              </a:rPr>
              <a:t>1. </a:t>
            </a:r>
            <a:r>
              <a:rPr lang="en-US" sz="1200" dirty="0" err="1"/>
              <a:t>Heinbuch</a:t>
            </a:r>
            <a:r>
              <a:rPr lang="en-US" sz="1200" dirty="0"/>
              <a:t> U., Fischer J. </a:t>
            </a:r>
            <a:r>
              <a:rPr lang="en-US" sz="1200" dirty="0" smtClean="0"/>
              <a:t>Phys</a:t>
            </a:r>
            <a:r>
              <a:rPr lang="en-US" sz="1200" dirty="0"/>
              <a:t>. Rev. A. 1989. Vol. 40. P. 1144–1146.</a:t>
            </a:r>
            <a:endParaRPr lang="ru-RU" sz="1200" dirty="0"/>
          </a:p>
          <a:p>
            <a:pPr lvl="0"/>
            <a:r>
              <a:rPr lang="ru-RU" sz="1200" dirty="0" smtClean="0"/>
              <a:t>2</a:t>
            </a:r>
            <a:r>
              <a:rPr lang="ru-RU" sz="1200" dirty="0" smtClean="0"/>
              <a:t>. </a:t>
            </a:r>
            <a:r>
              <a:rPr lang="en-US" sz="1200" dirty="0"/>
              <a:t>Soong C. Y., Yen T. H., </a:t>
            </a:r>
            <a:r>
              <a:rPr lang="en-US" sz="1200" dirty="0" err="1"/>
              <a:t>Tzeng</a:t>
            </a:r>
            <a:r>
              <a:rPr lang="en-US" sz="1200" dirty="0"/>
              <a:t> P. Y. </a:t>
            </a:r>
            <a:r>
              <a:rPr lang="en-US" sz="1200" dirty="0" smtClean="0"/>
              <a:t>Phys</a:t>
            </a:r>
            <a:r>
              <a:rPr lang="en-US" sz="1200" dirty="0"/>
              <a:t>. Rev. E. 2007. Vol. 76. P. 036303.</a:t>
            </a:r>
            <a:endParaRPr lang="ru-RU" sz="1200" dirty="0"/>
          </a:p>
          <a:p>
            <a:pPr lvl="0"/>
            <a:r>
              <a:rPr lang="ru-RU" sz="1200" dirty="0" smtClean="0"/>
              <a:t>3</a:t>
            </a:r>
            <a:r>
              <a:rPr lang="ru-RU" sz="1200" dirty="0" smtClean="0"/>
              <a:t>. </a:t>
            </a:r>
            <a:r>
              <a:rPr lang="en-US" sz="1200" dirty="0" err="1"/>
              <a:t>Koplik</a:t>
            </a:r>
            <a:r>
              <a:rPr lang="en-US" sz="1200" dirty="0"/>
              <a:t> J., </a:t>
            </a:r>
            <a:r>
              <a:rPr lang="en-US" sz="1200" dirty="0" err="1"/>
              <a:t>Banavar</a:t>
            </a:r>
            <a:r>
              <a:rPr lang="en-US" sz="1200" dirty="0"/>
              <a:t> J.R., </a:t>
            </a:r>
            <a:r>
              <a:rPr lang="en-US" sz="1200" dirty="0" err="1"/>
              <a:t>Willemsen</a:t>
            </a:r>
            <a:r>
              <a:rPr lang="en-US" sz="1200" dirty="0"/>
              <a:t> J.F. </a:t>
            </a:r>
            <a:r>
              <a:rPr lang="en-US" sz="1200" dirty="0" smtClean="0"/>
              <a:t>Phys</a:t>
            </a:r>
            <a:r>
              <a:rPr lang="en-US" sz="1200" dirty="0"/>
              <a:t>. Fluids A. 1989. Vol. 1. P. 781–794</a:t>
            </a:r>
            <a:r>
              <a:rPr lang="en-US" sz="1200" dirty="0" smtClean="0"/>
              <a:t>.</a:t>
            </a:r>
            <a:endParaRPr lang="ru-RU" sz="1200" dirty="0" smtClean="0"/>
          </a:p>
          <a:p>
            <a:r>
              <a:rPr lang="ru-RU" sz="1200" dirty="0" smtClean="0"/>
              <a:t>4. </a:t>
            </a:r>
            <a:r>
              <a:rPr lang="en-US" sz="1200" dirty="0" smtClean="0"/>
              <a:t>Allen </a:t>
            </a:r>
            <a:r>
              <a:rPr lang="en-US" sz="1200" dirty="0"/>
              <a:t>M. P., </a:t>
            </a:r>
            <a:r>
              <a:rPr lang="en-US" sz="1200" dirty="0" err="1"/>
              <a:t>Tildesley</a:t>
            </a:r>
            <a:r>
              <a:rPr lang="en-US" sz="1200" dirty="0"/>
              <a:t> D. J. Computer simulation of liquids. New York: Oxford University Press Inc. 1987.</a:t>
            </a:r>
            <a:endParaRPr lang="ru-RU" sz="1200" dirty="0"/>
          </a:p>
          <a:p>
            <a:pPr lvl="0"/>
            <a:endParaRPr lang="ru-RU" sz="1200" dirty="0" smtClean="0"/>
          </a:p>
        </p:txBody>
      </p:sp>
      <p:sp>
        <p:nvSpPr>
          <p:cNvPr id="6" name="TextBox 5"/>
          <p:cNvSpPr txBox="1"/>
          <p:nvPr/>
        </p:nvSpPr>
        <p:spPr>
          <a:xfrm>
            <a:off x="35496" y="764704"/>
            <a:ext cx="8784976" cy="4708981"/>
          </a:xfrm>
          <a:prstGeom prst="rect">
            <a:avLst/>
          </a:prstGeom>
          <a:noFill/>
        </p:spPr>
        <p:txBody>
          <a:bodyPr wrap="square" rtlCol="0">
            <a:spAutoFit/>
          </a:bodyPr>
          <a:lstStyle/>
          <a:p>
            <a:pPr indent="360000" algn="just"/>
            <a:r>
              <a:rPr lang="ru-RU" sz="1200" dirty="0" smtClean="0">
                <a:latin typeface="+mn-lt"/>
              </a:rPr>
              <a:t>Известны </a:t>
            </a:r>
            <a:r>
              <a:rPr lang="ru-RU" sz="1200" dirty="0">
                <a:latin typeface="+mn-lt"/>
              </a:rPr>
              <a:t>многочисленные попытки моделирования течения </a:t>
            </a:r>
            <a:r>
              <a:rPr lang="ru-RU" sz="1200" dirty="0" err="1">
                <a:latin typeface="+mn-lt"/>
              </a:rPr>
              <a:t>Пуазейля</a:t>
            </a:r>
            <a:r>
              <a:rPr lang="ru-RU" sz="1200" dirty="0">
                <a:latin typeface="+mn-lt"/>
              </a:rPr>
              <a:t>, как в цилиндрической трубке (см., например, </a:t>
            </a:r>
            <a:r>
              <a:rPr lang="ru-RU" sz="1200" dirty="0" smtClean="0">
                <a:latin typeface="+mn-lt"/>
              </a:rPr>
              <a:t>[</a:t>
            </a:r>
            <a:r>
              <a:rPr lang="ru-RU" sz="1200" dirty="0">
                <a:latin typeface="+mn-lt"/>
              </a:rPr>
              <a:t>1</a:t>
            </a:r>
            <a:r>
              <a:rPr lang="ru-RU" sz="1200" dirty="0" smtClean="0">
                <a:latin typeface="+mn-lt"/>
              </a:rPr>
              <a:t>]), </a:t>
            </a:r>
            <a:r>
              <a:rPr lang="ru-RU" sz="1200" dirty="0">
                <a:latin typeface="+mn-lt"/>
              </a:rPr>
              <a:t>так и в плоском канале [</a:t>
            </a:r>
            <a:r>
              <a:rPr lang="ru-RU" sz="1200" dirty="0" smtClean="0">
                <a:latin typeface="+mn-lt"/>
              </a:rPr>
              <a:t>2, 3]. </a:t>
            </a:r>
            <a:r>
              <a:rPr lang="ru-RU" sz="1200" dirty="0">
                <a:latin typeface="+mn-lt"/>
              </a:rPr>
              <a:t>Несмотря на то, что полученные </a:t>
            </a:r>
            <a:r>
              <a:rPr lang="ru-RU" sz="1200" dirty="0" smtClean="0">
                <a:latin typeface="+mn-lt"/>
              </a:rPr>
              <a:t>результаты </a:t>
            </a:r>
            <a:r>
              <a:rPr lang="ru-RU" sz="1200" dirty="0">
                <a:latin typeface="+mn-lt"/>
              </a:rPr>
              <a:t>представляют несомненный интерес, исследуемые </a:t>
            </a:r>
            <a:r>
              <a:rPr lang="ru-RU" sz="1200" dirty="0" smtClean="0">
                <a:latin typeface="+mn-lt"/>
              </a:rPr>
              <a:t>модели </a:t>
            </a:r>
            <a:r>
              <a:rPr lang="ru-RU" sz="1200" dirty="0">
                <a:latin typeface="+mn-lt"/>
              </a:rPr>
              <a:t>напоминают течение </a:t>
            </a:r>
            <a:r>
              <a:rPr lang="ru-RU" sz="1200" dirty="0" err="1">
                <a:latin typeface="+mn-lt"/>
              </a:rPr>
              <a:t>Пуазейля</a:t>
            </a:r>
            <a:r>
              <a:rPr lang="ru-RU" sz="1200" dirty="0">
                <a:latin typeface="+mn-lt"/>
              </a:rPr>
              <a:t> по профилю скорости, но не имеют ничего общего с точки зрения реализации течения и распределения давления в канале. </a:t>
            </a:r>
            <a:endParaRPr lang="en-US" sz="1200" dirty="0" smtClean="0">
              <a:latin typeface="+mn-lt"/>
            </a:endParaRPr>
          </a:p>
          <a:p>
            <a:pPr indent="360000" algn="just"/>
            <a:r>
              <a:rPr lang="ru-RU" sz="1200" dirty="0" smtClean="0">
                <a:latin typeface="+mn-lt"/>
              </a:rPr>
              <a:t>Для </a:t>
            </a:r>
            <a:r>
              <a:rPr lang="ru-RU" sz="1200" dirty="0">
                <a:latin typeface="+mn-lt"/>
              </a:rPr>
              <a:t>того, чтобы жидкость в канале начала двигаться в продольном </a:t>
            </a:r>
            <a:r>
              <a:rPr lang="ru-RU" sz="1200" dirty="0" smtClean="0">
                <a:latin typeface="+mn-lt"/>
              </a:rPr>
              <a:t>направлении, раньше использовался метод </a:t>
            </a:r>
            <a:r>
              <a:rPr lang="ru-RU" sz="1200" dirty="0">
                <a:latin typeface="+mn-lt"/>
              </a:rPr>
              <a:t>реализации течения с помощью объемной внешней силы, действующей на каждую </a:t>
            </a:r>
            <a:r>
              <a:rPr lang="ru-RU" sz="1200" dirty="0" smtClean="0">
                <a:latin typeface="+mn-lt"/>
              </a:rPr>
              <a:t>молекулу. </a:t>
            </a:r>
            <a:r>
              <a:rPr lang="ru-RU" sz="1200" dirty="0">
                <a:latin typeface="+mn-lt"/>
              </a:rPr>
              <a:t>Часто эту силу называют </a:t>
            </a:r>
            <a:r>
              <a:rPr lang="ru-RU" sz="1200" dirty="0" smtClean="0">
                <a:latin typeface="+mn-lt"/>
              </a:rPr>
              <a:t>гравитационной. </a:t>
            </a:r>
            <a:r>
              <a:rPr lang="ru-RU" sz="1200" dirty="0">
                <a:latin typeface="+mn-lt"/>
              </a:rPr>
              <a:t>В то же время, характерные значения ускорения, приобретаемого молекулой под действием этой силы, в десятки и даже сотни раз превышают значения ускорения свободного падения. </a:t>
            </a:r>
            <a:r>
              <a:rPr lang="ru-RU" sz="1200" dirty="0" smtClean="0">
                <a:latin typeface="+mn-lt"/>
              </a:rPr>
              <a:t>Это </a:t>
            </a:r>
            <a:r>
              <a:rPr lang="ru-RU" sz="1200" dirty="0">
                <a:latin typeface="+mn-lt"/>
              </a:rPr>
              <a:t>позволяет говорить, что на сегодняшний день течение под действием реальной гравитационной силы пока не изучалось.     </a:t>
            </a:r>
            <a:endParaRPr lang="en-US" sz="1200" dirty="0" smtClean="0">
              <a:latin typeface="+mn-lt"/>
            </a:endParaRPr>
          </a:p>
          <a:p>
            <a:pPr indent="360000" algn="just"/>
            <a:r>
              <a:rPr lang="ru-RU" sz="1200" dirty="0" smtClean="0">
                <a:latin typeface="+mn-lt"/>
              </a:rPr>
              <a:t>Эта </a:t>
            </a:r>
            <a:r>
              <a:rPr lang="ru-RU" sz="1200" dirty="0">
                <a:latin typeface="+mn-lt"/>
              </a:rPr>
              <a:t>проблема </a:t>
            </a:r>
            <a:r>
              <a:rPr lang="ru-RU" sz="1200" dirty="0" smtClean="0">
                <a:latin typeface="+mn-lt"/>
              </a:rPr>
              <a:t>не </a:t>
            </a:r>
            <a:r>
              <a:rPr lang="ru-RU" sz="1200" dirty="0">
                <a:latin typeface="+mn-lt"/>
              </a:rPr>
              <a:t>является </a:t>
            </a:r>
            <a:r>
              <a:rPr lang="ru-RU" sz="1200" dirty="0" smtClean="0">
                <a:latin typeface="+mn-lt"/>
              </a:rPr>
              <a:t>единственной. </a:t>
            </a:r>
            <a:r>
              <a:rPr lang="ru-RU" sz="1200" dirty="0">
                <a:latin typeface="+mn-lt"/>
              </a:rPr>
              <a:t>Следующая неприятность модели объемной силы состоит в том, что жидкость под ее действием начинает разгоняться. </a:t>
            </a:r>
            <a:r>
              <a:rPr lang="ru-RU" sz="1200" dirty="0">
                <a:latin typeface="+mn-lt"/>
              </a:rPr>
              <a:t>В реальных трубках, капиллярах, каналах ускорение под действием массовой силы компенсируется трением на стенках, скорость течения стабилизируется. </a:t>
            </a:r>
            <a:r>
              <a:rPr lang="ru-RU" sz="1200" dirty="0" smtClean="0">
                <a:latin typeface="+mn-lt"/>
              </a:rPr>
              <a:t>Однако </a:t>
            </a:r>
            <a:r>
              <a:rPr lang="ru-RU" sz="1200" dirty="0">
                <a:latin typeface="+mn-lt"/>
              </a:rPr>
              <a:t>в </a:t>
            </a:r>
            <a:r>
              <a:rPr lang="ru-RU" sz="1200" dirty="0" smtClean="0">
                <a:latin typeface="+mn-lt"/>
              </a:rPr>
              <a:t>этой численной модели средняя </a:t>
            </a:r>
            <a:r>
              <a:rPr lang="ru-RU" sz="1200" dirty="0">
                <a:latin typeface="+mn-lt"/>
              </a:rPr>
              <a:t>скорость течения, равно как и тепловая скорость молекул, неограниченно возрастают. Для предотвращения этого применяются специальные методики, называемые </a:t>
            </a:r>
            <a:r>
              <a:rPr lang="ru-RU" sz="1200" dirty="0" smtClean="0">
                <a:latin typeface="+mn-lt"/>
              </a:rPr>
              <a:t>термостатами.</a:t>
            </a:r>
          </a:p>
          <a:p>
            <a:pPr indent="360000" algn="just"/>
            <a:r>
              <a:rPr lang="ru-RU" sz="1200" dirty="0" smtClean="0">
                <a:latin typeface="+mn-lt"/>
              </a:rPr>
              <a:t>Существуют </a:t>
            </a:r>
            <a:r>
              <a:rPr lang="ru-RU" sz="1200" dirty="0">
                <a:latin typeface="+mn-lt"/>
              </a:rPr>
              <a:t>два основных типа термостатов. Первый – термостат </a:t>
            </a:r>
            <a:r>
              <a:rPr lang="ru-RU" sz="1200" dirty="0" err="1" smtClean="0">
                <a:latin typeface="+mn-lt"/>
              </a:rPr>
              <a:t>Нозе</a:t>
            </a:r>
            <a:r>
              <a:rPr lang="ru-RU" sz="1200" dirty="0" smtClean="0">
                <a:latin typeface="+mn-lt"/>
              </a:rPr>
              <a:t>–</a:t>
            </a:r>
            <a:r>
              <a:rPr lang="ru-RU" sz="1200" dirty="0" err="1" smtClean="0">
                <a:latin typeface="+mn-lt"/>
              </a:rPr>
              <a:t>Хувера</a:t>
            </a:r>
            <a:r>
              <a:rPr lang="ru-RU" sz="1200" dirty="0" smtClean="0">
                <a:latin typeface="+mn-lt"/>
              </a:rPr>
              <a:t>, в нем </a:t>
            </a:r>
            <a:r>
              <a:rPr lang="ru-RU" sz="1200" dirty="0">
                <a:latin typeface="+mn-lt"/>
              </a:rPr>
              <a:t>действие внешней силы компенсируется «силой трения», пропорциональной скорости </a:t>
            </a:r>
            <a:r>
              <a:rPr lang="ru-RU" sz="1200" dirty="0" smtClean="0">
                <a:latin typeface="+mn-lt"/>
              </a:rPr>
              <a:t>потока </a:t>
            </a:r>
            <a:r>
              <a:rPr lang="en-US" sz="1200" dirty="0" smtClean="0">
                <a:latin typeface="+mn-lt"/>
              </a:rPr>
              <a:t>[4]</a:t>
            </a:r>
            <a:r>
              <a:rPr lang="ru-RU" sz="1200" dirty="0" smtClean="0">
                <a:latin typeface="+mn-lt"/>
              </a:rPr>
              <a:t>. </a:t>
            </a:r>
            <a:r>
              <a:rPr lang="ru-RU" sz="1200" dirty="0">
                <a:latin typeface="+mn-lt"/>
              </a:rPr>
              <a:t>Эта сила не случайно взята в кавычки, поскольку действует постоянно на все молекулы жидкости, а не только на взаимодействующие со стенками канала. </a:t>
            </a:r>
            <a:r>
              <a:rPr lang="ru-RU" sz="1200" dirty="0" smtClean="0">
                <a:latin typeface="+mn-lt"/>
              </a:rPr>
              <a:t>Второй </a:t>
            </a:r>
            <a:r>
              <a:rPr lang="ru-RU" sz="1200" dirty="0">
                <a:latin typeface="+mn-lt"/>
              </a:rPr>
              <a:t>тип термостата – это методика масштабирования (или пересчета) скорости </a:t>
            </a:r>
            <a:r>
              <a:rPr lang="ru-RU" sz="1200" dirty="0" smtClean="0">
                <a:latin typeface="+mn-lt"/>
              </a:rPr>
              <a:t>[</a:t>
            </a:r>
            <a:r>
              <a:rPr lang="ru-RU" sz="1200" dirty="0">
                <a:latin typeface="+mn-lt"/>
              </a:rPr>
              <a:t>1</a:t>
            </a:r>
            <a:r>
              <a:rPr lang="ru-RU" sz="1200" dirty="0" smtClean="0">
                <a:latin typeface="+mn-lt"/>
              </a:rPr>
              <a:t>]. </a:t>
            </a:r>
            <a:r>
              <a:rPr lang="ru-RU" sz="1200" dirty="0">
                <a:latin typeface="+mn-lt"/>
              </a:rPr>
              <a:t>При ее использовании на каждом временном шаге рассчитывается средняя температура и скорость молекул, а затем скорость каждой молекулы пересчитывается так, чтобы температура и скорость течения соответствовали заранее установленным величинам. </a:t>
            </a:r>
            <a:endParaRPr lang="ru-RU" sz="1200" dirty="0" smtClean="0">
              <a:latin typeface="+mn-lt"/>
            </a:endParaRPr>
          </a:p>
          <a:p>
            <a:pPr indent="360000" algn="just"/>
            <a:r>
              <a:rPr lang="ru-RU" sz="1200" dirty="0" smtClean="0">
                <a:latin typeface="+mn-lt"/>
              </a:rPr>
              <a:t>Оба </a:t>
            </a:r>
            <a:r>
              <a:rPr lang="ru-RU" sz="1200" dirty="0">
                <a:latin typeface="+mn-lt"/>
              </a:rPr>
              <a:t>типа термостатов являются исключительно численными методиками, не имеющие ничего общего с традиционным представлением о термостате как о физическом теле, поддерживающим постоянную температуру системы. </a:t>
            </a:r>
            <a:endParaRPr lang="ru-RU" sz="1200" dirty="0" smtClean="0">
              <a:latin typeface="+mn-lt"/>
            </a:endParaRPr>
          </a:p>
          <a:p>
            <a:pPr indent="360000" algn="just"/>
            <a:r>
              <a:rPr lang="ru-RU" sz="1200" dirty="0" smtClean="0">
                <a:latin typeface="+mn-lt"/>
              </a:rPr>
              <a:t>Основным же недостатком модели внешней силы является то, что  с ее п</a:t>
            </a:r>
            <a:r>
              <a:rPr lang="ru-RU" sz="1200" dirty="0">
                <a:latin typeface="+mn-lt"/>
              </a:rPr>
              <a:t>омощ</a:t>
            </a:r>
            <a:r>
              <a:rPr lang="ru-RU" sz="1200" dirty="0">
                <a:latin typeface="+mn-lt"/>
              </a:rPr>
              <a:t>ью не удается моделировать течение с градиентом давления, то есть собстве</a:t>
            </a:r>
            <a:r>
              <a:rPr lang="ru-RU" sz="1200" dirty="0">
                <a:latin typeface="+mn-lt"/>
              </a:rPr>
              <a:t>нно </a:t>
            </a:r>
            <a:r>
              <a:rPr lang="ru-RU" sz="1200" dirty="0">
                <a:latin typeface="+mn-lt"/>
              </a:rPr>
              <a:t>течение </a:t>
            </a:r>
            <a:r>
              <a:rPr lang="ru-RU" sz="1200" dirty="0" err="1">
                <a:latin typeface="+mn-lt"/>
              </a:rPr>
              <a:t>Хагена</a:t>
            </a:r>
            <a:r>
              <a:rPr lang="ru-RU" sz="1200" dirty="0">
                <a:latin typeface="+mn-lt"/>
              </a:rPr>
              <a:t> –</a:t>
            </a:r>
            <a:r>
              <a:rPr lang="ru-RU" sz="1200" dirty="0" err="1" smtClean="0">
                <a:latin typeface="+mn-lt"/>
              </a:rPr>
              <a:t>Пуазейля</a:t>
            </a:r>
            <a:r>
              <a:rPr lang="ru-RU" sz="1200" dirty="0" smtClean="0">
                <a:latin typeface="+mn-lt"/>
              </a:rPr>
              <a:t>, как оно классически определяется. </a:t>
            </a:r>
            <a:endParaRPr lang="ru-RU" sz="1200" dirty="0">
              <a:latin typeface="+mn-lt"/>
            </a:endParaRPr>
          </a:p>
        </p:txBody>
      </p:sp>
    </p:spTree>
    <p:extLst>
      <p:ext uri="{BB962C8B-B14F-4D97-AF65-F5344CB8AC3E}">
        <p14:creationId xmlns:p14="http://schemas.microsoft.com/office/powerpoint/2010/main" val="118756920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4333</TotalTime>
  <Words>3285</Words>
  <Application>Microsoft Office PowerPoint</Application>
  <PresentationFormat>Экран (4:3)</PresentationFormat>
  <Paragraphs>120</Paragraphs>
  <Slides>13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5" baseType="lpstr">
      <vt:lpstr>Городская</vt:lpstr>
      <vt:lpstr>CorelDRAW</vt:lpstr>
      <vt:lpstr>Молекулярная динамика:  вчера, сегодня, завтра  Белкин А.А.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ngasu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sasa</dc:creator>
  <cp:lastModifiedBy>sasa</cp:lastModifiedBy>
  <cp:revision>254</cp:revision>
  <dcterms:created xsi:type="dcterms:W3CDTF">2010-11-02T11:28:43Z</dcterms:created>
  <dcterms:modified xsi:type="dcterms:W3CDTF">2013-10-22T08:43:45Z</dcterms:modified>
</cp:coreProperties>
</file>