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66" r:id="rId3"/>
    <p:sldId id="290" r:id="rId4"/>
    <p:sldId id="291" r:id="rId5"/>
    <p:sldId id="267" r:id="rId6"/>
    <p:sldId id="258" r:id="rId7"/>
    <p:sldId id="282" r:id="rId8"/>
    <p:sldId id="280" r:id="rId9"/>
    <p:sldId id="277" r:id="rId10"/>
    <p:sldId id="279" r:id="rId11"/>
    <p:sldId id="259" r:id="rId12"/>
    <p:sldId id="272" r:id="rId13"/>
    <p:sldId id="273" r:id="rId14"/>
    <p:sldId id="274" r:id="rId15"/>
    <p:sldId id="275" r:id="rId16"/>
    <p:sldId id="261" r:id="rId17"/>
    <p:sldId id="283" r:id="rId18"/>
    <p:sldId id="284" r:id="rId19"/>
    <p:sldId id="285" r:id="rId20"/>
    <p:sldId id="289" r:id="rId21"/>
    <p:sldId id="286" r:id="rId22"/>
    <p:sldId id="287" r:id="rId23"/>
    <p:sldId id="288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C90C155-B98A-455F-BEA1-BC4F6AD4E87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9FDBCE-9F62-4C82-924E-5176189CB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C155-B98A-455F-BEA1-BC4F6AD4E87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DBCE-9F62-4C82-924E-5176189CB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C90C155-B98A-455F-BEA1-BC4F6AD4E87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79FDBCE-9F62-4C82-924E-5176189CB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C155-B98A-455F-BEA1-BC4F6AD4E87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9FDBCE-9F62-4C82-924E-5176189CB4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C155-B98A-455F-BEA1-BC4F6AD4E87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79FDBCE-9F62-4C82-924E-5176189CB4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C90C155-B98A-455F-BEA1-BC4F6AD4E87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9FDBCE-9F62-4C82-924E-5176189CB4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C90C155-B98A-455F-BEA1-BC4F6AD4E87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9FDBCE-9F62-4C82-924E-5176189CB4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C155-B98A-455F-BEA1-BC4F6AD4E87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9FDBCE-9F62-4C82-924E-5176189CB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C155-B98A-455F-BEA1-BC4F6AD4E87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9FDBCE-9F62-4C82-924E-5176189CB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C155-B98A-455F-BEA1-BC4F6AD4E87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9FDBCE-9F62-4C82-924E-5176189CB4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C90C155-B98A-455F-BEA1-BC4F6AD4E87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79FDBCE-9F62-4C82-924E-5176189CB4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90C155-B98A-455F-BEA1-BC4F6AD4E87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9FDBCE-9F62-4C82-924E-5176189CB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Институт безотрывных форм обучения (ИБФО)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34752" cy="395132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Директор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Сколубович</a:t>
            </a:r>
            <a:r>
              <a:rPr lang="ru-RU" sz="2400" dirty="0" smtClean="0">
                <a:solidFill>
                  <a:schemeClr val="tx1"/>
                </a:solidFill>
              </a:rPr>
              <a:t> Александр Юрьевич,  канд. эконом. наук, доцент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a.skolubovich@sibstrin.ru </a:t>
            </a:r>
            <a:endParaRPr lang="ru-RU" sz="2400" b="1" dirty="0" smtClean="0">
              <a:solidFill>
                <a:srgbClr val="92D050"/>
              </a:solidFill>
            </a:endParaRPr>
          </a:p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Заместители директора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Завьялова Наталья Владимировна; Турова Татьяна Борисовна;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Рублёв Матвей Анатольевич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Главный корпус НГАСУ (</a:t>
            </a:r>
            <a:r>
              <a:rPr lang="ru-RU" sz="2400" dirty="0" err="1" smtClean="0">
                <a:solidFill>
                  <a:schemeClr val="tx1"/>
                </a:solidFill>
              </a:rPr>
              <a:t>Сибстрин</a:t>
            </a:r>
            <a:r>
              <a:rPr lang="ru-RU" sz="2400" dirty="0" smtClean="0">
                <a:solidFill>
                  <a:schemeClr val="tx1"/>
                </a:solidFill>
              </a:rPr>
              <a:t>) </a:t>
            </a:r>
            <a:r>
              <a:rPr lang="ru-RU" sz="2400" dirty="0" err="1" smtClean="0">
                <a:solidFill>
                  <a:schemeClr val="tx1"/>
                </a:solidFill>
              </a:rPr>
              <a:t>каб</a:t>
            </a:r>
            <a:r>
              <a:rPr lang="ru-RU" sz="2400" dirty="0" smtClean="0">
                <a:solidFill>
                  <a:schemeClr val="tx1"/>
                </a:solidFill>
              </a:rPr>
              <a:t>. 318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Контактный телефон 8 (383) </a:t>
            </a:r>
            <a:r>
              <a:rPr lang="en-US" sz="2400" dirty="0" smtClean="0">
                <a:solidFill>
                  <a:schemeClr val="tx1"/>
                </a:solidFill>
              </a:rPr>
              <a:t>3</a:t>
            </a:r>
            <a:r>
              <a:rPr lang="ru-RU" sz="2400" dirty="0" smtClean="0">
                <a:solidFill>
                  <a:schemeClr val="tx1"/>
                </a:solidFill>
              </a:rPr>
              <a:t>73-23-85 - многоканальный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ВК: </a:t>
            </a:r>
            <a:r>
              <a:rPr lang="en-US" sz="2800" dirty="0" smtClean="0">
                <a:solidFill>
                  <a:srgbClr val="92D050"/>
                </a:solidFill>
              </a:rPr>
              <a:t>https://vk.com/id673911313</a:t>
            </a:r>
            <a:r>
              <a:rPr lang="ru-RU" sz="2800" dirty="0" smtClean="0">
                <a:solidFill>
                  <a:srgbClr val="3333FF"/>
                </a:solidFill>
              </a:rPr>
              <a:t> (</a:t>
            </a:r>
            <a:r>
              <a:rPr lang="ru-RU" sz="2400" b="1" u="sng" dirty="0" err="1" smtClean="0"/>
              <a:t>Деканат-Заочного-И-Вечернего</a:t>
            </a:r>
            <a:r>
              <a:rPr lang="ru-RU" sz="2400" b="1" u="sng" dirty="0" smtClean="0"/>
              <a:t> </a:t>
            </a:r>
            <a:r>
              <a:rPr lang="ru-RU" sz="2400" b="1" u="sng" dirty="0" err="1" smtClean="0"/>
              <a:t>Обучения-Нгасу-Сибстрин</a:t>
            </a:r>
            <a:r>
              <a:rPr lang="ru-RU" sz="2800" dirty="0" smtClean="0">
                <a:solidFill>
                  <a:srgbClr val="3333FF"/>
                </a:solidFill>
              </a:rPr>
              <a:t>)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Магистратура (заочное)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1988840"/>
            <a:ext cx="8676456" cy="216024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/>
              <a:t>Установочные занятия 03 - 04 октября 2023 г. (Все есть в личном кабинете)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/>
              <a:t>Учебная практика 18 декабря – 30 декабря 2023 г. (СТРОИТЕЛЬСТВО)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/>
              <a:t>Экзаменационная сессия 09 января – 27 января 2024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556792"/>
            <a:ext cx="21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ОСЕННИЙ СЕМЕСТР</a:t>
            </a:r>
            <a:endParaRPr lang="ru-RU" b="1" dirty="0">
              <a:solidFill>
                <a:srgbClr val="3333FF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82932" y="4365104"/>
            <a:ext cx="8961068" cy="2132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indent="-514350">
              <a:buFont typeface="Arial" pitchFamily="34" charset="0"/>
              <a:buChar char="•"/>
            </a:pPr>
            <a:endParaRPr lang="ru-RU" sz="2600" dirty="0" smtClean="0"/>
          </a:p>
          <a:p>
            <a:pPr marL="514350" indent="-514350">
              <a:buFont typeface="Arial" pitchFamily="34" charset="0"/>
              <a:buChar char="•"/>
            </a:pPr>
            <a:endParaRPr lang="ru-RU" sz="26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ru-RU" sz="2600" dirty="0" smtClean="0"/>
              <a:t>Начало занятий 12 февраля 2024 г.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600" dirty="0" smtClean="0"/>
              <a:t>Учебная практика 13 мая – 25 мая 2024 г.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600" dirty="0" smtClean="0"/>
              <a:t>Экзаменационная сессия 27 мая – 15 июня 2024 г.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600" dirty="0" smtClean="0"/>
              <a:t>Производственная практика 17 июня 2024 г. на 6 недель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365104"/>
            <a:ext cx="220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ВЕСЕННИЙ СЕМЕСТР</a:t>
            </a:r>
            <a:endParaRPr lang="ru-RU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Институт безотрывных форм обучения (ИБФО)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"Трудовой кодекс Российской Федерации" от 30.12.2001 N 197-ФЗ (ред. от </a:t>
            </a:r>
            <a:r>
              <a:rPr lang="ru-RU" b="1" dirty="0" smtClean="0"/>
              <a:t>04.08.2023)</a:t>
            </a:r>
            <a:endParaRPr lang="ru-RU" b="1" dirty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1-2 курс - 40 дней в год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3-5 курсы- 50 дней в год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Личный кабинет студента</a:t>
            </a:r>
            <a:endParaRPr lang="ru-RU" dirty="0"/>
          </a:p>
        </p:txBody>
      </p:sp>
      <p:pic>
        <p:nvPicPr>
          <p:cNvPr id="3074" name="Picture 2" descr="D:\Документы\Desktop\главная страница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146" y="1600200"/>
            <a:ext cx="6636657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Личный кабинет студента</a:t>
            </a:r>
            <a:endParaRPr lang="ru-RU" dirty="0"/>
          </a:p>
        </p:txBody>
      </p:sp>
      <p:pic>
        <p:nvPicPr>
          <p:cNvPr id="4098" name="Picture 2" descr="D:\Документы\Desktop\Л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63243" y="1600200"/>
            <a:ext cx="5452464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Личный кабинет студента</a:t>
            </a:r>
            <a:br>
              <a:rPr lang="ru-RU" dirty="0" smtClean="0"/>
            </a:br>
            <a:r>
              <a:rPr lang="ru-RU" dirty="0" smtClean="0"/>
              <a:t>(пример)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19802" y="1600200"/>
            <a:ext cx="653934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7596336" y="5661248"/>
            <a:ext cx="1331640" cy="864096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Личный кабинет студента</a:t>
            </a:r>
            <a:br>
              <a:rPr lang="ru-RU" dirty="0" smtClean="0"/>
            </a:br>
            <a:r>
              <a:rPr lang="ru-RU" dirty="0" smtClean="0"/>
              <a:t>(пример)</a:t>
            </a:r>
            <a:endParaRPr lang="ru-RU" dirty="0"/>
          </a:p>
        </p:txBody>
      </p:sp>
      <p:pic>
        <p:nvPicPr>
          <p:cNvPr id="6146" name="Picture 2" descr="D:\Документы\Desktop\ЛК 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2775" y="1767794"/>
            <a:ext cx="8153400" cy="4160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0"/>
            <a:ext cx="18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Личный кабинет</a:t>
            </a:r>
            <a:endParaRPr lang="ru-RU" b="1" dirty="0">
              <a:solidFill>
                <a:srgbClr val="3333FF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2344" t="17500" r="38594" b="26666"/>
          <a:stretch>
            <a:fillRect/>
          </a:stretch>
        </p:blipFill>
        <p:spPr bwMode="auto">
          <a:xfrm>
            <a:off x="142812" y="1844824"/>
            <a:ext cx="900118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Расписание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085" y="1700808"/>
            <a:ext cx="8731915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верх 6"/>
          <p:cNvSpPr/>
          <p:nvPr/>
        </p:nvSpPr>
        <p:spPr>
          <a:xfrm>
            <a:off x="1619672" y="2924944"/>
            <a:ext cx="504056" cy="108012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9831"/>
            <a:ext cx="9144000" cy="539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899592" y="2204864"/>
            <a:ext cx="1440160" cy="57606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149080"/>
            <a:ext cx="4619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4248472" cy="13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971600" y="2060848"/>
            <a:ext cx="165618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углом вверх 8"/>
          <p:cNvSpPr/>
          <p:nvPr/>
        </p:nvSpPr>
        <p:spPr>
          <a:xfrm rot="5400000">
            <a:off x="2519772" y="3609020"/>
            <a:ext cx="1512168" cy="144016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5786" y="142853"/>
            <a:ext cx="7772400" cy="1125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dirty="0" smtClean="0"/>
              <a:t>Институт безотрывных форм обучения (ИБФО)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5720" y="1785926"/>
            <a:ext cx="8572560" cy="47149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dirty="0" smtClean="0"/>
              <a:t>Специалисты по учебно-методической работе</a:t>
            </a:r>
            <a:endParaRPr lang="en-US" sz="24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ru-RU" sz="2400" dirty="0" smtClean="0"/>
          </a:p>
          <a:p>
            <a:pPr lvl="0">
              <a:spcBef>
                <a:spcPct val="20000"/>
              </a:spcBef>
            </a:pPr>
            <a:r>
              <a:rPr lang="ru-RU" sz="2400" b="1" dirty="0" smtClean="0"/>
              <a:t>Гальчак Надежда Александровна   </a:t>
            </a:r>
            <a:r>
              <a:rPr lang="en-US" sz="2400" b="1" dirty="0" smtClean="0">
                <a:solidFill>
                  <a:srgbClr val="3333FF"/>
                </a:solidFill>
              </a:rPr>
              <a:t>n.galchak@sibstrin.ru</a:t>
            </a:r>
            <a:r>
              <a:rPr lang="ru-RU" sz="2400" b="1" dirty="0" smtClean="0">
                <a:solidFill>
                  <a:srgbClr val="3333FF"/>
                </a:solidFill>
              </a:rPr>
              <a:t> </a:t>
            </a:r>
          </a:p>
          <a:p>
            <a:pPr lvl="0">
              <a:spcBef>
                <a:spcPct val="20000"/>
              </a:spcBef>
              <a:defRPr/>
            </a:pPr>
            <a:endParaRPr lang="ru-RU" sz="2400" dirty="0" smtClean="0"/>
          </a:p>
          <a:p>
            <a:pPr marL="342900" lvl="0" indent="-342900">
              <a:spcBef>
                <a:spcPct val="20000"/>
              </a:spcBef>
            </a:pPr>
            <a:r>
              <a:rPr lang="ru-RU" sz="2400" b="1" dirty="0" smtClean="0"/>
              <a:t>Степанова Анна Владимировна  </a:t>
            </a:r>
            <a:r>
              <a:rPr lang="en-US" sz="2400" b="1" dirty="0" smtClean="0">
                <a:solidFill>
                  <a:srgbClr val="3333FF"/>
                </a:solidFill>
              </a:rPr>
              <a:t>vizo-do@sibstrin.ru</a:t>
            </a:r>
            <a:r>
              <a:rPr lang="ru-RU" sz="2400" b="1" dirty="0" smtClean="0">
                <a:solidFill>
                  <a:srgbClr val="3333FF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endParaRPr lang="ru-RU" sz="2400" b="1" dirty="0" smtClean="0"/>
          </a:p>
          <a:p>
            <a:r>
              <a:rPr lang="ru-RU" sz="2400" b="1" dirty="0" smtClean="0"/>
              <a:t>Ушакова Анастасия Павловна </a:t>
            </a:r>
            <a:r>
              <a:rPr lang="en-US" sz="2400" b="1" dirty="0" smtClean="0">
                <a:solidFill>
                  <a:srgbClr val="3333FF"/>
                </a:solidFill>
              </a:rPr>
              <a:t>a.ushakova@sibstrin.ru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ru-RU" sz="24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/>
              <a:t>Дёмина Ирина Фёдоровна </a:t>
            </a:r>
            <a:r>
              <a:rPr lang="en-US" sz="2600" b="1" dirty="0" smtClean="0">
                <a:solidFill>
                  <a:srgbClr val="3333FF"/>
                </a:solidFill>
              </a:rPr>
              <a:t>i.dyomina@sibstrin.ru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Контактный телефон 8 (383) </a:t>
            </a:r>
            <a:r>
              <a:rPr lang="en-US" sz="2400" dirty="0" smtClean="0"/>
              <a:t>3</a:t>
            </a:r>
            <a:r>
              <a:rPr lang="ru-RU" sz="2400" dirty="0" smtClean="0"/>
              <a:t>73-23-85</a:t>
            </a:r>
            <a:r>
              <a:rPr lang="en-US" sz="2400" dirty="0" smtClean="0"/>
              <a:t> - </a:t>
            </a:r>
            <a:r>
              <a:rPr lang="ru-RU" sz="2400" dirty="0" smtClean="0"/>
              <a:t>многоканальный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Телефонная книга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0200"/>
            <a:ext cx="85000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/>
          <p:cNvSpPr/>
          <p:nvPr/>
        </p:nvSpPr>
        <p:spPr>
          <a:xfrm>
            <a:off x="1331640" y="5805264"/>
            <a:ext cx="1728192" cy="504056"/>
          </a:xfrm>
          <a:prstGeom prst="leftArrow">
            <a:avLst>
              <a:gd name="adj1" fmla="val 50000"/>
              <a:gd name="adj2" fmla="val 2062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337" y="1556792"/>
            <a:ext cx="858666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2088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Полезные мобильные приложения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34831"/>
            <a:ext cx="3347864" cy="512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08920"/>
            <a:ext cx="4474393" cy="10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933056"/>
            <a:ext cx="408783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Наши контакты с соц.сетях</a:t>
            </a:r>
            <a:endParaRPr lang="ru-RU" dirty="0"/>
          </a:p>
        </p:txBody>
      </p:sp>
      <p:pic>
        <p:nvPicPr>
          <p:cNvPr id="4" name="Picture 2" descr="D:\Документы\Desktop\qrcode_vk.com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2444105" cy="2444105"/>
          </a:xfrm>
          <a:prstGeom prst="rect">
            <a:avLst/>
          </a:prstGeom>
          <a:noFill/>
        </p:spPr>
      </p:pic>
      <p:pic>
        <p:nvPicPr>
          <p:cNvPr id="3" name="Picture 2" descr="D:\Документы\Desktop\Сканированный докуме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00808"/>
            <a:ext cx="2880320" cy="48489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59632" y="47971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Вконтакте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50131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ЯндексМесседжер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контакты в </a:t>
            </a:r>
            <a:r>
              <a:rPr lang="ru-RU" dirty="0" err="1" smtClean="0"/>
              <a:t>месседжерах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326940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D:\Документы\Desktop\Телга Ку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00808"/>
            <a:ext cx="22860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Студ.городок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64088" y="1340768"/>
            <a:ext cx="3779912" cy="490763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Главный корпус НГАСУ (</a:t>
            </a:r>
            <a:r>
              <a:rPr lang="ru-RU" b="1" dirty="0" err="1" smtClean="0"/>
              <a:t>Сибстрин</a:t>
            </a:r>
            <a:r>
              <a:rPr lang="ru-RU" b="1" dirty="0" smtClean="0"/>
              <a:t>)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ул. Ленинградская, 113</a:t>
            </a:r>
          </a:p>
          <a:p>
            <a:r>
              <a:rPr lang="ru-RU" b="1" dirty="0" smtClean="0"/>
              <a:t>Лаб.корпус НГАСУ (</a:t>
            </a:r>
            <a:r>
              <a:rPr lang="ru-RU" b="1" dirty="0" err="1" smtClean="0"/>
              <a:t>Сибстрин</a:t>
            </a:r>
            <a:r>
              <a:rPr lang="ru-RU" b="1" dirty="0" smtClean="0"/>
              <a:t>)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ул. Тургенева, 159</a:t>
            </a:r>
          </a:p>
          <a:p>
            <a:r>
              <a:rPr lang="ru-RU" b="1" dirty="0" smtClean="0"/>
              <a:t>3-й корпус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ул. Белинского, 151</a:t>
            </a:r>
          </a:p>
          <a:p>
            <a:r>
              <a:rPr lang="ru-RU" b="1" dirty="0" smtClean="0"/>
              <a:t>4-й корпус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ул. Тургенева, 165</a:t>
            </a:r>
            <a:endParaRPr lang="ru-RU" dirty="0"/>
          </a:p>
        </p:txBody>
      </p:sp>
      <p:pic>
        <p:nvPicPr>
          <p:cNvPr id="8195" name="Picture 3" descr="D:\Документы\Desktop\кар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4338422" cy="4643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229600" cy="2257428"/>
          </a:xfrm>
        </p:spPr>
        <p:txBody>
          <a:bodyPr>
            <a:normAutofit/>
          </a:bodyPr>
          <a:lstStyle/>
          <a:p>
            <a:r>
              <a:rPr lang="ru-RU" dirty="0" smtClean="0"/>
              <a:t>Начало занятий 4 сентября 2023 г.</a:t>
            </a:r>
          </a:p>
          <a:p>
            <a:r>
              <a:rPr lang="ru-RU" dirty="0" smtClean="0"/>
              <a:t>Конец занятий 30 декабря 2023 г.</a:t>
            </a:r>
          </a:p>
          <a:p>
            <a:r>
              <a:rPr lang="ru-RU" dirty="0" smtClean="0"/>
              <a:t>Экзаменационная сессия 08 января 2024 г- 20  января 2024 г.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786" y="142853"/>
            <a:ext cx="7772400" cy="1125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Календарный учебный график АРХИТЕКТУРА (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аудиторно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556792"/>
            <a:ext cx="21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ОСЕННИЙ СЕМЕСТР</a:t>
            </a:r>
            <a:endParaRPr lang="ru-RU" b="1" dirty="0">
              <a:solidFill>
                <a:srgbClr val="3333FF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4286256"/>
            <a:ext cx="8643998" cy="225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/>
              <a:t>Начало занятий 05 февраля 2024 г.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/>
              <a:t>Конец занятий 8 июня 2024 г.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/>
              <a:t>Экзаменационная сессия 10 июня 2024 г-       29  июня 2024 г.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071942"/>
            <a:ext cx="220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ВЕСЕННИЙ СЕМЕСТР</a:t>
            </a:r>
            <a:endParaRPr lang="ru-RU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229600" cy="2257428"/>
          </a:xfrm>
        </p:spPr>
        <p:txBody>
          <a:bodyPr>
            <a:normAutofit/>
          </a:bodyPr>
          <a:lstStyle/>
          <a:p>
            <a:r>
              <a:rPr lang="ru-RU" dirty="0" smtClean="0"/>
              <a:t>Начало занятий 4 сентября 2023 г.</a:t>
            </a:r>
          </a:p>
          <a:p>
            <a:r>
              <a:rPr lang="ru-RU" dirty="0" smtClean="0"/>
              <a:t>Конец занятий 30 декабря 2023 г.</a:t>
            </a:r>
          </a:p>
          <a:p>
            <a:r>
              <a:rPr lang="ru-RU" dirty="0" smtClean="0"/>
              <a:t>Экзаменационная сессия 08 января 2024 г -       27 января 2024 г.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786" y="142853"/>
            <a:ext cx="7772400" cy="1125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Календарный учебный график СТРОИТЕЛИ (вечернее)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556792"/>
            <a:ext cx="21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ОСЕННИЙ СЕМЕСТР</a:t>
            </a:r>
            <a:endParaRPr lang="ru-RU" b="1" dirty="0">
              <a:solidFill>
                <a:srgbClr val="3333FF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4286256"/>
            <a:ext cx="8643998" cy="225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/>
              <a:t>Начало занятий 12 февраля 2024 г.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/>
              <a:t>Конец занятий 25 мая 2024 г.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/>
              <a:t>Экзаменационная сессия 27 мая2024 г -       15 июня 2024 г.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071942"/>
            <a:ext cx="220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ВЕСЕННИЙ СЕМЕСТР</a:t>
            </a:r>
            <a:endParaRPr lang="ru-RU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Бакалавриат</a:t>
            </a:r>
            <a:r>
              <a:rPr lang="ru-RU" dirty="0" smtClean="0">
                <a:solidFill>
                  <a:schemeClr val="tx1"/>
                </a:solidFill>
              </a:rPr>
              <a:t> (заочное)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1844824"/>
            <a:ext cx="8676456" cy="225742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Установочные лекции 12 сентября 2023 г. (+ запись)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ru-RU" sz="2900" dirty="0" smtClean="0"/>
              <a:t>Промежуточная аттестация 20 ноября – 02 декабря 2023 г. (</a:t>
            </a:r>
            <a:r>
              <a:rPr lang="ru-RU" sz="2900" dirty="0" err="1" smtClean="0"/>
              <a:t>дистант</a:t>
            </a:r>
            <a:r>
              <a:rPr lang="ru-RU" sz="2900" dirty="0" smtClean="0"/>
              <a:t>)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Экзаменационная сессия 09 января 2024 г - 27  января 2024</a:t>
            </a:r>
            <a:r>
              <a:rPr kumimoji="0" lang="ru-RU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 (</a:t>
            </a: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очно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556792"/>
            <a:ext cx="21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ОСЕННИЙ СЕМЕСТР</a:t>
            </a:r>
            <a:endParaRPr lang="ru-RU" b="1" dirty="0">
              <a:solidFill>
                <a:srgbClr val="3333FF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4286256"/>
            <a:ext cx="8643998" cy="2257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/>
              <a:t>Начало занятий 19 февраля 2024 г. (+ запись)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/>
              <a:t>Промежуточная аттестация 08 апреля –              20 апреля 2024 г. (</a:t>
            </a:r>
            <a:r>
              <a:rPr lang="ru-RU" sz="3200" dirty="0" err="1" smtClean="0"/>
              <a:t>дистант</a:t>
            </a:r>
            <a:r>
              <a:rPr lang="ru-RU" sz="3200" dirty="0" smtClean="0"/>
              <a:t>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/>
              <a:t>Экзаменационная сессия 03 июня - 22  июня 2024 г. (</a:t>
            </a:r>
            <a:r>
              <a:rPr lang="ru-RU" sz="3200" dirty="0" err="1" smtClean="0"/>
              <a:t>очно</a:t>
            </a:r>
            <a:r>
              <a:rPr lang="ru-RU" sz="3200" dirty="0" smtClean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933056"/>
            <a:ext cx="220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ВЕСЕННИЙ СЕМЕСТР</a:t>
            </a:r>
            <a:endParaRPr lang="ru-RU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/>
          <a:lstStyle/>
          <a:p>
            <a:r>
              <a:rPr lang="ru-RU" dirty="0" smtClean="0"/>
              <a:t>Магистратура (</a:t>
            </a:r>
            <a:r>
              <a:rPr lang="ru-RU" dirty="0" err="1" smtClean="0"/>
              <a:t>очно-заочная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1700808"/>
            <a:ext cx="8676456" cy="22322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/>
              <a:t>Начало занятий 16 октября 2023 г.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/>
              <a:t>Конец занятий 16 декабря 2023 г.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/>
              <a:t>Экзаменационная сессия 09 января – 20 января 2024 г.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/>
              <a:t>Учебная практика 18 декабря – 30 декабря 2023 г.</a:t>
            </a:r>
          </a:p>
          <a:p>
            <a:pPr marL="514350" indent="-514350">
              <a:buFont typeface="Arial" pitchFamily="34" charset="0"/>
              <a:buChar char="•"/>
            </a:pPr>
            <a:endParaRPr lang="ru-RU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21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ОСЕННИЙ СЕМЕСТР</a:t>
            </a:r>
            <a:endParaRPr lang="ru-RU" b="1" dirty="0">
              <a:solidFill>
                <a:srgbClr val="3333FF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4265712"/>
            <a:ext cx="8961068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/>
              <a:t>Начало занятий 05 февраля 2024 г.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/>
              <a:t>Конец занятий 11 мая 2024 г.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/>
              <a:t>Экзаменационная сессия 27 мая – 15 июня 2024 г.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/>
              <a:t>Учебная практика 13 мая 2024 г. на 2 недели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933056"/>
            <a:ext cx="220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ВЕСЕННИЙ СЕМЕСТР</a:t>
            </a:r>
            <a:endParaRPr lang="ru-RU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374</TotalTime>
  <Words>566</Words>
  <Application>Microsoft Office PowerPoint</Application>
  <PresentationFormat>Экран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Обычная</vt:lpstr>
      <vt:lpstr>Институт безотрывных форм обучения (ИБФО)</vt:lpstr>
      <vt:lpstr>Слайд 2</vt:lpstr>
      <vt:lpstr>Наши контакты с соц.сетях</vt:lpstr>
      <vt:lpstr>Наши контакты в месседжерах</vt:lpstr>
      <vt:lpstr>Студ.городок</vt:lpstr>
      <vt:lpstr>Слайд 6</vt:lpstr>
      <vt:lpstr>Слайд 7</vt:lpstr>
      <vt:lpstr>Бакалавриат (заочное)</vt:lpstr>
      <vt:lpstr>Магистратура (очно-заочная)</vt:lpstr>
      <vt:lpstr>Магистратура (заочное)</vt:lpstr>
      <vt:lpstr>Институт безотрывных форм обучения (ИБФО)  </vt:lpstr>
      <vt:lpstr>Личный кабинет студента</vt:lpstr>
      <vt:lpstr>Личный кабинет студента</vt:lpstr>
      <vt:lpstr>Личный кабинет студента (пример)</vt:lpstr>
      <vt:lpstr>Личный кабинет студента (пример)</vt:lpstr>
      <vt:lpstr>Слайд 16</vt:lpstr>
      <vt:lpstr>Расписание</vt:lpstr>
      <vt:lpstr>Слайд 18</vt:lpstr>
      <vt:lpstr>Слайд 19</vt:lpstr>
      <vt:lpstr>Слайд 20</vt:lpstr>
      <vt:lpstr>Телефонная книга</vt:lpstr>
      <vt:lpstr>Слайд 22</vt:lpstr>
      <vt:lpstr>Слайд 23</vt:lpstr>
      <vt:lpstr>Полезные мобильные приложения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заочного и вечернего обучения (ФВЗО)</dc:title>
  <dc:creator>Work</dc:creator>
  <cp:lastModifiedBy>work</cp:lastModifiedBy>
  <cp:revision>70</cp:revision>
  <dcterms:created xsi:type="dcterms:W3CDTF">2021-08-30T02:32:46Z</dcterms:created>
  <dcterms:modified xsi:type="dcterms:W3CDTF">2023-10-05T09:25:42Z</dcterms:modified>
</cp:coreProperties>
</file>